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5" r:id="rId3"/>
    <p:sldId id="315" r:id="rId4"/>
    <p:sldId id="316" r:id="rId5"/>
    <p:sldId id="317" r:id="rId6"/>
    <p:sldId id="318" r:id="rId7"/>
    <p:sldId id="319" r:id="rId8"/>
    <p:sldId id="262" r:id="rId9"/>
    <p:sldId id="272" r:id="rId10"/>
    <p:sldId id="273" r:id="rId11"/>
    <p:sldId id="321" r:id="rId12"/>
    <p:sldId id="320" r:id="rId13"/>
    <p:sldId id="276" r:id="rId14"/>
    <p:sldId id="282" r:id="rId15"/>
    <p:sldId id="302" r:id="rId16"/>
    <p:sldId id="303" r:id="rId17"/>
    <p:sldId id="274" r:id="rId18"/>
    <p:sldId id="275" r:id="rId19"/>
    <p:sldId id="280" r:id="rId20"/>
    <p:sldId id="307" r:id="rId21"/>
    <p:sldId id="308" r:id="rId22"/>
    <p:sldId id="322" r:id="rId23"/>
    <p:sldId id="301" r:id="rId24"/>
    <p:sldId id="300" r:id="rId25"/>
    <p:sldId id="304" r:id="rId26"/>
    <p:sldId id="305" r:id="rId27"/>
    <p:sldId id="306" r:id="rId28"/>
    <p:sldId id="299" r:id="rId29"/>
    <p:sldId id="284" r:id="rId30"/>
    <p:sldId id="285" r:id="rId31"/>
    <p:sldId id="323" r:id="rId32"/>
    <p:sldId id="309" r:id="rId33"/>
    <p:sldId id="278" r:id="rId34"/>
    <p:sldId id="281" r:id="rId35"/>
    <p:sldId id="325" r:id="rId36"/>
    <p:sldId id="326" r:id="rId37"/>
    <p:sldId id="286" r:id="rId38"/>
    <p:sldId id="324" r:id="rId39"/>
    <p:sldId id="331" r:id="rId40"/>
    <p:sldId id="287" r:id="rId41"/>
    <p:sldId id="333" r:id="rId42"/>
    <p:sldId id="334" r:id="rId43"/>
    <p:sldId id="283" r:id="rId44"/>
    <p:sldId id="294" r:id="rId45"/>
    <p:sldId id="293" r:id="rId46"/>
    <p:sldId id="296" r:id="rId47"/>
    <p:sldId id="295" r:id="rId48"/>
    <p:sldId id="298" r:id="rId49"/>
    <p:sldId id="335" r:id="rId50"/>
    <p:sldId id="336" r:id="rId51"/>
    <p:sldId id="337" r:id="rId52"/>
    <p:sldId id="338" r:id="rId53"/>
    <p:sldId id="340" r:id="rId54"/>
    <p:sldId id="339" r:id="rId55"/>
    <p:sldId id="341" r:id="rId56"/>
    <p:sldId id="343" r:id="rId57"/>
    <p:sldId id="342" r:id="rId58"/>
    <p:sldId id="344" r:id="rId59"/>
    <p:sldId id="345" r:id="rId60"/>
    <p:sldId id="346" r:id="rId61"/>
    <p:sldId id="347" r:id="rId62"/>
    <p:sldId id="297" r:id="rId63"/>
    <p:sldId id="292" r:id="rId64"/>
    <p:sldId id="332" r:id="rId65"/>
    <p:sldId id="288" r:id="rId66"/>
    <p:sldId id="291" r:id="rId67"/>
    <p:sldId id="290" r:id="rId68"/>
    <p:sldId id="279" r:id="rId69"/>
    <p:sldId id="312" r:id="rId70"/>
    <p:sldId id="289" r:id="rId71"/>
    <p:sldId id="313" r:id="rId72"/>
    <p:sldId id="314" r:id="rId73"/>
    <p:sldId id="257" r:id="rId74"/>
    <p:sldId id="258" r:id="rId75"/>
    <p:sldId id="260" r:id="rId76"/>
    <p:sldId id="259" r:id="rId77"/>
    <p:sldId id="261" r:id="rId78"/>
    <p:sldId id="329" r:id="rId79"/>
    <p:sldId id="270" r:id="rId80"/>
    <p:sldId id="266" r:id="rId81"/>
    <p:sldId id="264" r:id="rId82"/>
    <p:sldId id="263" r:id="rId83"/>
    <p:sldId id="277" r:id="rId84"/>
    <p:sldId id="271" r:id="rId85"/>
    <p:sldId id="328" r:id="rId86"/>
    <p:sldId id="311" r:id="rId87"/>
    <p:sldId id="310" r:id="rId88"/>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92" d="100"/>
          <a:sy n="92" d="100"/>
        </p:scale>
        <p:origin x="-126"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smtClean="0"/>
              <a:t>마스터 제목 스타일 편집</a:t>
            </a:r>
            <a:endParaRPr lang="ko-KR" altLang="en-US"/>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p>
            <a:fld id="{5AE34EEA-CD04-4428-9444-39DC56D785A0}" type="datetimeFigureOut">
              <a:rPr lang="ko-KR" altLang="en-US" smtClean="0"/>
              <a:t>2014-05-29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9DDDE518-F7A7-4D4B-B193-02CB3E69A1E8}" type="slidenum">
              <a:rPr lang="ko-KR" altLang="en-US" smtClean="0"/>
              <a:t>‹#›</a:t>
            </a:fld>
            <a:endParaRPr lang="ko-KR" altLang="en-US"/>
          </a:p>
        </p:txBody>
      </p:sp>
    </p:spTree>
    <p:extLst>
      <p:ext uri="{BB962C8B-B14F-4D97-AF65-F5344CB8AC3E}">
        <p14:creationId xmlns:p14="http://schemas.microsoft.com/office/powerpoint/2010/main" val="3885463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5AE34EEA-CD04-4428-9444-39DC56D785A0}" type="datetimeFigureOut">
              <a:rPr lang="ko-KR" altLang="en-US" smtClean="0"/>
              <a:t>2014-05-29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9DDDE518-F7A7-4D4B-B193-02CB3E69A1E8}" type="slidenum">
              <a:rPr lang="ko-KR" altLang="en-US" smtClean="0"/>
              <a:t>‹#›</a:t>
            </a:fld>
            <a:endParaRPr lang="ko-KR" altLang="en-US"/>
          </a:p>
        </p:txBody>
      </p:sp>
    </p:spTree>
    <p:extLst>
      <p:ext uri="{BB962C8B-B14F-4D97-AF65-F5344CB8AC3E}">
        <p14:creationId xmlns:p14="http://schemas.microsoft.com/office/powerpoint/2010/main" val="4188360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5AE34EEA-CD04-4428-9444-39DC56D785A0}" type="datetimeFigureOut">
              <a:rPr lang="ko-KR" altLang="en-US" smtClean="0"/>
              <a:t>2014-05-29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9DDDE518-F7A7-4D4B-B193-02CB3E69A1E8}" type="slidenum">
              <a:rPr lang="ko-KR" altLang="en-US" smtClean="0"/>
              <a:t>‹#›</a:t>
            </a:fld>
            <a:endParaRPr lang="ko-KR" altLang="en-US"/>
          </a:p>
        </p:txBody>
      </p:sp>
    </p:spTree>
    <p:extLst>
      <p:ext uri="{BB962C8B-B14F-4D97-AF65-F5344CB8AC3E}">
        <p14:creationId xmlns:p14="http://schemas.microsoft.com/office/powerpoint/2010/main" val="316412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5AE34EEA-CD04-4428-9444-39DC56D785A0}" type="datetimeFigureOut">
              <a:rPr lang="ko-KR" altLang="en-US" smtClean="0"/>
              <a:t>2014-05-29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9DDDE518-F7A7-4D4B-B193-02CB3E69A1E8}" type="slidenum">
              <a:rPr lang="ko-KR" altLang="en-US" smtClean="0"/>
              <a:t>‹#›</a:t>
            </a:fld>
            <a:endParaRPr lang="ko-KR" altLang="en-US"/>
          </a:p>
        </p:txBody>
      </p:sp>
    </p:spTree>
    <p:extLst>
      <p:ext uri="{BB962C8B-B14F-4D97-AF65-F5344CB8AC3E}">
        <p14:creationId xmlns:p14="http://schemas.microsoft.com/office/powerpoint/2010/main" val="3091602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p>
            <a:fld id="{5AE34EEA-CD04-4428-9444-39DC56D785A0}" type="datetimeFigureOut">
              <a:rPr lang="ko-KR" altLang="en-US" smtClean="0"/>
              <a:t>2014-05-29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9DDDE518-F7A7-4D4B-B193-02CB3E69A1E8}" type="slidenum">
              <a:rPr lang="ko-KR" altLang="en-US" smtClean="0"/>
              <a:t>‹#›</a:t>
            </a:fld>
            <a:endParaRPr lang="ko-KR" altLang="en-US"/>
          </a:p>
        </p:txBody>
      </p:sp>
    </p:spTree>
    <p:extLst>
      <p:ext uri="{BB962C8B-B14F-4D97-AF65-F5344CB8AC3E}">
        <p14:creationId xmlns:p14="http://schemas.microsoft.com/office/powerpoint/2010/main" val="3196403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5AE34EEA-CD04-4428-9444-39DC56D785A0}" type="datetimeFigureOut">
              <a:rPr lang="ko-KR" altLang="en-US" smtClean="0"/>
              <a:t>2014-05-29</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9DDDE518-F7A7-4D4B-B193-02CB3E69A1E8}" type="slidenum">
              <a:rPr lang="ko-KR" altLang="en-US" smtClean="0"/>
              <a:t>‹#›</a:t>
            </a:fld>
            <a:endParaRPr lang="ko-KR" altLang="en-US"/>
          </a:p>
        </p:txBody>
      </p:sp>
    </p:spTree>
    <p:extLst>
      <p:ext uri="{BB962C8B-B14F-4D97-AF65-F5344CB8AC3E}">
        <p14:creationId xmlns:p14="http://schemas.microsoft.com/office/powerpoint/2010/main" val="2036686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5AE34EEA-CD04-4428-9444-39DC56D785A0}" type="datetimeFigureOut">
              <a:rPr lang="ko-KR" altLang="en-US" smtClean="0"/>
              <a:t>2014-05-29</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9DDDE518-F7A7-4D4B-B193-02CB3E69A1E8}" type="slidenum">
              <a:rPr lang="ko-KR" altLang="en-US" smtClean="0"/>
              <a:t>‹#›</a:t>
            </a:fld>
            <a:endParaRPr lang="ko-KR" altLang="en-US"/>
          </a:p>
        </p:txBody>
      </p:sp>
    </p:spTree>
    <p:extLst>
      <p:ext uri="{BB962C8B-B14F-4D97-AF65-F5344CB8AC3E}">
        <p14:creationId xmlns:p14="http://schemas.microsoft.com/office/powerpoint/2010/main" val="55048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5AE34EEA-CD04-4428-9444-39DC56D785A0}" type="datetimeFigureOut">
              <a:rPr lang="ko-KR" altLang="en-US" smtClean="0"/>
              <a:t>2014-05-29</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9DDDE518-F7A7-4D4B-B193-02CB3E69A1E8}" type="slidenum">
              <a:rPr lang="ko-KR" altLang="en-US" smtClean="0"/>
              <a:t>‹#›</a:t>
            </a:fld>
            <a:endParaRPr lang="ko-KR" altLang="en-US"/>
          </a:p>
        </p:txBody>
      </p:sp>
    </p:spTree>
    <p:extLst>
      <p:ext uri="{BB962C8B-B14F-4D97-AF65-F5344CB8AC3E}">
        <p14:creationId xmlns:p14="http://schemas.microsoft.com/office/powerpoint/2010/main" val="1984924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5AE34EEA-CD04-4428-9444-39DC56D785A0}" type="datetimeFigureOut">
              <a:rPr lang="ko-KR" altLang="en-US" smtClean="0"/>
              <a:t>2014-05-29</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9DDDE518-F7A7-4D4B-B193-02CB3E69A1E8}" type="slidenum">
              <a:rPr lang="ko-KR" altLang="en-US" smtClean="0"/>
              <a:t>‹#›</a:t>
            </a:fld>
            <a:endParaRPr lang="ko-KR" altLang="en-US"/>
          </a:p>
        </p:txBody>
      </p:sp>
    </p:spTree>
    <p:extLst>
      <p:ext uri="{BB962C8B-B14F-4D97-AF65-F5344CB8AC3E}">
        <p14:creationId xmlns:p14="http://schemas.microsoft.com/office/powerpoint/2010/main" val="3873200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smtClean="0"/>
              <a:t>마스터 제목 스타일 편집</a:t>
            </a:r>
            <a:endParaRPr lang="ko-KR" altLang="en-US"/>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5AE34EEA-CD04-4428-9444-39DC56D785A0}" type="datetimeFigureOut">
              <a:rPr lang="ko-KR" altLang="en-US" smtClean="0"/>
              <a:t>2014-05-29</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9DDDE518-F7A7-4D4B-B193-02CB3E69A1E8}" type="slidenum">
              <a:rPr lang="ko-KR" altLang="en-US" smtClean="0"/>
              <a:t>‹#›</a:t>
            </a:fld>
            <a:endParaRPr lang="ko-KR" altLang="en-US"/>
          </a:p>
        </p:txBody>
      </p:sp>
    </p:spTree>
    <p:extLst>
      <p:ext uri="{BB962C8B-B14F-4D97-AF65-F5344CB8AC3E}">
        <p14:creationId xmlns:p14="http://schemas.microsoft.com/office/powerpoint/2010/main" val="3796339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5AE34EEA-CD04-4428-9444-39DC56D785A0}" type="datetimeFigureOut">
              <a:rPr lang="ko-KR" altLang="en-US" smtClean="0"/>
              <a:t>2014-05-29</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9DDDE518-F7A7-4D4B-B193-02CB3E69A1E8}" type="slidenum">
              <a:rPr lang="ko-KR" altLang="en-US" smtClean="0"/>
              <a:t>‹#›</a:t>
            </a:fld>
            <a:endParaRPr lang="ko-KR" altLang="en-US"/>
          </a:p>
        </p:txBody>
      </p:sp>
    </p:spTree>
    <p:extLst>
      <p:ext uri="{BB962C8B-B14F-4D97-AF65-F5344CB8AC3E}">
        <p14:creationId xmlns:p14="http://schemas.microsoft.com/office/powerpoint/2010/main" val="3470073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E34EEA-CD04-4428-9444-39DC56D785A0}" type="datetimeFigureOut">
              <a:rPr lang="ko-KR" altLang="en-US" smtClean="0"/>
              <a:t>2014-05-29</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DDE518-F7A7-4D4B-B193-02CB3E69A1E8}" type="slidenum">
              <a:rPr lang="ko-KR" altLang="en-US" smtClean="0"/>
              <a:t>‹#›</a:t>
            </a:fld>
            <a:endParaRPr lang="ko-KR" altLang="en-US"/>
          </a:p>
        </p:txBody>
      </p:sp>
    </p:spTree>
    <p:extLst>
      <p:ext uri="{BB962C8B-B14F-4D97-AF65-F5344CB8AC3E}">
        <p14:creationId xmlns:p14="http://schemas.microsoft.com/office/powerpoint/2010/main" val="2040785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excalemedia.s3.amazonaws.com/wp-content/uploads/2014/02/Untitled4.png" TargetMode="Externa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excalemedia.s3.amazonaws.com/wp-content/uploads/2014/02/Untitled5.png" TargetMode="Externa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github.com/tagomoris/fluent-plugin-forest" TargetMode="Externa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59.xml.rels><?xml version="1.0" encoding="UTF-8" standalone="yes"?>
<Relationships xmlns="http://schemas.openxmlformats.org/package/2006/relationships"><Relationship Id="rId2" Type="http://schemas.openxmlformats.org/officeDocument/2006/relationships/hyperlink" Target="https://github.com/tagomoris/fluent-plugin-forest#forestoutput"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43608" y="1484784"/>
            <a:ext cx="6984776" cy="1015663"/>
          </a:xfrm>
          <a:prstGeom prst="rect">
            <a:avLst/>
          </a:prstGeom>
          <a:noFill/>
        </p:spPr>
        <p:txBody>
          <a:bodyPr wrap="square" rtlCol="0">
            <a:spAutoFit/>
          </a:bodyPr>
          <a:lstStyle/>
          <a:p>
            <a:pPr algn="ctr"/>
            <a:r>
              <a:rPr lang="en-US" altLang="ko-KR" sz="6000" b="1" smtClean="0"/>
              <a:t>fluentd</a:t>
            </a:r>
            <a:endParaRPr lang="ko-KR" altLang="en-US" sz="6000" b="1"/>
          </a:p>
        </p:txBody>
      </p:sp>
      <p:sp>
        <p:nvSpPr>
          <p:cNvPr id="5" name="TextBox 4"/>
          <p:cNvSpPr txBox="1"/>
          <p:nvPr/>
        </p:nvSpPr>
        <p:spPr>
          <a:xfrm>
            <a:off x="5724128" y="5805264"/>
            <a:ext cx="3168352" cy="646331"/>
          </a:xfrm>
          <a:prstGeom prst="rect">
            <a:avLst/>
          </a:prstGeom>
          <a:noFill/>
        </p:spPr>
        <p:txBody>
          <a:bodyPr wrap="square" rtlCol="0">
            <a:spAutoFit/>
          </a:bodyPr>
          <a:lstStyle/>
          <a:p>
            <a:r>
              <a:rPr lang="ko-KR" altLang="en-US" smtClean="0"/>
              <a:t>최흥</a:t>
            </a:r>
            <a:r>
              <a:rPr lang="ko-KR" altLang="en-US"/>
              <a:t>배</a:t>
            </a:r>
            <a:endParaRPr lang="en-US" altLang="ko-KR" smtClean="0"/>
          </a:p>
          <a:p>
            <a:r>
              <a:rPr lang="en-US" altLang="ko-KR" smtClean="0"/>
              <a:t>twitter: @jacking75</a:t>
            </a:r>
          </a:p>
        </p:txBody>
      </p:sp>
    </p:spTree>
    <p:extLst>
      <p:ext uri="{BB962C8B-B14F-4D97-AF65-F5344CB8AC3E}">
        <p14:creationId xmlns:p14="http://schemas.microsoft.com/office/powerpoint/2010/main" val="898644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332656"/>
            <a:ext cx="6408712" cy="584775"/>
          </a:xfrm>
          <a:prstGeom prst="rect">
            <a:avLst/>
          </a:prstGeom>
          <a:noFill/>
        </p:spPr>
        <p:txBody>
          <a:bodyPr wrap="square" rtlCol="0">
            <a:spAutoFit/>
          </a:bodyPr>
          <a:lstStyle/>
          <a:p>
            <a:r>
              <a:rPr lang="en-US" altLang="ko-KR" sz="3200" b="1"/>
              <a:t>LogEntry = time + tag + record</a:t>
            </a:r>
          </a:p>
        </p:txBody>
      </p:sp>
      <p:sp>
        <p:nvSpPr>
          <p:cNvPr id="3" name="TextBox 2"/>
          <p:cNvSpPr txBox="1"/>
          <p:nvPr/>
        </p:nvSpPr>
        <p:spPr>
          <a:xfrm>
            <a:off x="395536" y="1196752"/>
            <a:ext cx="8352928" cy="1477328"/>
          </a:xfrm>
          <a:prstGeom prst="rect">
            <a:avLst/>
          </a:prstGeom>
          <a:noFill/>
        </p:spPr>
        <p:txBody>
          <a:bodyPr wrap="square" rtlCol="0">
            <a:spAutoFit/>
          </a:bodyPr>
          <a:lstStyle/>
          <a:p>
            <a:pPr marL="285750" indent="-285750">
              <a:buFont typeface="Wingdings" panose="05000000000000000000" pitchFamily="2" charset="2"/>
              <a:buChar char="§"/>
            </a:pPr>
            <a:r>
              <a:rPr lang="en-US" altLang="ko-KR"/>
              <a:t>time </a:t>
            </a:r>
            <a:r>
              <a:rPr lang="ko-KR" altLang="en-US"/>
              <a:t>은 </a:t>
            </a:r>
            <a:r>
              <a:rPr lang="en-US" altLang="ko-KR"/>
              <a:t>UNIX </a:t>
            </a:r>
            <a:r>
              <a:rPr lang="ko-KR" altLang="en-US"/>
              <a:t>타임 스탬프로 로그가 포스트되는 시점을 나타낸다</a:t>
            </a:r>
            <a:r>
              <a:rPr lang="en-US" altLang="ko-KR" smtClean="0"/>
              <a:t>.</a:t>
            </a:r>
            <a:br>
              <a:rPr lang="en-US" altLang="ko-KR" smtClean="0"/>
            </a:br>
            <a:endParaRPr lang="en-US" altLang="ko-KR"/>
          </a:p>
          <a:p>
            <a:pPr marL="285750" indent="-285750">
              <a:buFont typeface="Wingdings" panose="05000000000000000000" pitchFamily="2" charset="2"/>
              <a:buChar char="§"/>
            </a:pPr>
            <a:r>
              <a:rPr lang="en-US" altLang="ko-KR"/>
              <a:t>tag </a:t>
            </a:r>
            <a:r>
              <a:rPr lang="ko-KR" altLang="en-US"/>
              <a:t>는 로그포워딩에 사용되는 경로 메세지를 </a:t>
            </a:r>
            <a:r>
              <a:rPr lang="ko-KR" altLang="en-US" smtClean="0"/>
              <a:t>나타낸다</a:t>
            </a:r>
            <a:r>
              <a:rPr lang="en-US" altLang="ko-KR" smtClean="0"/>
              <a:t>.</a:t>
            </a:r>
            <a:br>
              <a:rPr lang="en-US" altLang="ko-KR" smtClean="0"/>
            </a:br>
            <a:endParaRPr lang="en-US" altLang="ko-KR"/>
          </a:p>
          <a:p>
            <a:pPr marL="285750" indent="-285750">
              <a:buFont typeface="Wingdings" panose="05000000000000000000" pitchFamily="2" charset="2"/>
              <a:buChar char="§"/>
            </a:pPr>
            <a:r>
              <a:rPr lang="en-US" altLang="ko-KR"/>
              <a:t>record </a:t>
            </a:r>
            <a:r>
              <a:rPr lang="ko-KR" altLang="en-US"/>
              <a:t>는 </a:t>
            </a:r>
            <a:r>
              <a:rPr lang="en-US" altLang="ko-KR"/>
              <a:t>JSON </a:t>
            </a:r>
            <a:r>
              <a:rPr lang="ko-KR" altLang="en-US"/>
              <a:t>형태로 표현되고 </a:t>
            </a:r>
            <a:r>
              <a:rPr lang="en-US" altLang="ko-KR"/>
              <a:t>raw text</a:t>
            </a:r>
            <a:r>
              <a:rPr lang="ko-KR" altLang="en-US"/>
              <a:t>형태가 아니다</a:t>
            </a:r>
            <a:r>
              <a:rPr lang="en-US" altLang="ko-KR"/>
              <a:t>.</a:t>
            </a:r>
            <a:endParaRPr lang="ko-KR" altLang="en-US"/>
          </a:p>
        </p:txBody>
      </p:sp>
      <p:pic>
        <p:nvPicPr>
          <p:cNvPr id="3074" name="Picture 2" descr="http://media.tumblr.com/tumblr_lurnu72xf61r2sum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5162" y="3068960"/>
            <a:ext cx="4629086" cy="324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4110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196752"/>
            <a:ext cx="6963334" cy="4316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04612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980728"/>
            <a:ext cx="7185785" cy="4703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2122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332656"/>
            <a:ext cx="8280920" cy="1077218"/>
          </a:xfrm>
          <a:prstGeom prst="rect">
            <a:avLst/>
          </a:prstGeom>
          <a:noFill/>
        </p:spPr>
        <p:txBody>
          <a:bodyPr wrap="square" rtlCol="0">
            <a:spAutoFit/>
          </a:bodyPr>
          <a:lstStyle/>
          <a:p>
            <a:r>
              <a:rPr lang="en-US" altLang="ko-KR" sz="3200" b="1"/>
              <a:t>Internal Architecture: Input -&gt; Buffer -&gt; Output</a:t>
            </a:r>
            <a:endParaRPr lang="ko-KR" altLang="en-US" sz="3200" b="1"/>
          </a:p>
        </p:txBody>
      </p:sp>
      <p:sp>
        <p:nvSpPr>
          <p:cNvPr id="3" name="TextBox 2"/>
          <p:cNvSpPr txBox="1"/>
          <p:nvPr/>
        </p:nvSpPr>
        <p:spPr>
          <a:xfrm>
            <a:off x="395536" y="1475492"/>
            <a:ext cx="8352928" cy="646331"/>
          </a:xfrm>
          <a:prstGeom prst="rect">
            <a:avLst/>
          </a:prstGeom>
          <a:noFill/>
        </p:spPr>
        <p:txBody>
          <a:bodyPr wrap="square" rtlCol="0">
            <a:spAutoFit/>
          </a:bodyPr>
          <a:lstStyle/>
          <a:p>
            <a:pPr marL="285750" indent="-285750">
              <a:buFont typeface="Wingdings" panose="05000000000000000000" pitchFamily="2" charset="2"/>
              <a:buChar char="§"/>
            </a:pPr>
            <a:r>
              <a:rPr lang="en-US" altLang="ko-KR"/>
              <a:t>Fluentd</a:t>
            </a:r>
            <a:r>
              <a:rPr lang="ko-KR" altLang="en-US"/>
              <a:t>는 </a:t>
            </a:r>
            <a:r>
              <a:rPr lang="en-US" altLang="ko-KR"/>
              <a:t>3</a:t>
            </a:r>
            <a:r>
              <a:rPr lang="ko-KR" altLang="en-US"/>
              <a:t>가지 기본 컨포넌트로 구성된다</a:t>
            </a:r>
            <a:r>
              <a:rPr lang="en-US" altLang="ko-KR"/>
              <a:t>. : Input, Buffer, Ouput </a:t>
            </a:r>
            <a:r>
              <a:rPr lang="ko-KR" altLang="en-US"/>
              <a:t>기본 행동은 </a:t>
            </a:r>
            <a:r>
              <a:rPr lang="en-US" altLang="ko-KR"/>
              <a:t>1) Feeding logs from Input, 2) Buffers them, 3) Forward to Output.</a:t>
            </a:r>
            <a:endParaRPr lang="ko-KR" altLang="en-US"/>
          </a:p>
        </p:txBody>
      </p:sp>
      <p:pic>
        <p:nvPicPr>
          <p:cNvPr id="4098" name="Picture 2" descr="http://media.tumblr.com/tumblr_lurnav8ziZ1r2sum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2132856"/>
            <a:ext cx="4762500" cy="22764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95536" y="4422591"/>
            <a:ext cx="8352928" cy="2246769"/>
          </a:xfrm>
          <a:prstGeom prst="rect">
            <a:avLst/>
          </a:prstGeom>
          <a:noFill/>
        </p:spPr>
        <p:txBody>
          <a:bodyPr wrap="square" rtlCol="0">
            <a:spAutoFit/>
          </a:bodyPr>
          <a:lstStyle/>
          <a:p>
            <a:pPr marL="285750" indent="-285750">
              <a:buFont typeface="Wingdings" panose="05000000000000000000" pitchFamily="2" charset="2"/>
              <a:buChar char="§"/>
            </a:pPr>
            <a:r>
              <a:rPr lang="en-US" altLang="ko-KR" sz="1400" b="1" smtClean="0"/>
              <a:t>Input</a:t>
            </a:r>
            <a:r>
              <a:rPr lang="ko-KR" altLang="en-US" sz="1400"/>
              <a:t>은 로그가 들어오는 장소를 말한다</a:t>
            </a:r>
            <a:r>
              <a:rPr lang="en-US" altLang="ko-KR" sz="1400"/>
              <a:t>. </a:t>
            </a:r>
            <a:r>
              <a:rPr lang="ko-KR" altLang="en-US" sz="1400"/>
              <a:t>사용자는 다양한 소스로 부터 이벤트를 받아드리도록 확장 할 수 있다</a:t>
            </a:r>
            <a:r>
              <a:rPr lang="en-US" altLang="ko-KR" sz="1400"/>
              <a:t>. </a:t>
            </a:r>
            <a:r>
              <a:rPr lang="ko-KR" altLang="en-US" sz="1400"/>
              <a:t>예를 들어서 </a:t>
            </a:r>
            <a:r>
              <a:rPr lang="en-US" altLang="ko-KR" sz="1400"/>
              <a:t>Input</a:t>
            </a:r>
            <a:r>
              <a:rPr lang="ko-KR" altLang="en-US" sz="1400"/>
              <a:t>은 공식적으로 </a:t>
            </a:r>
            <a:r>
              <a:rPr lang="en-US" altLang="ko-KR" sz="1400"/>
              <a:t>HTTP+JSON, file</a:t>
            </a:r>
            <a:r>
              <a:rPr lang="ko-KR" altLang="en-US" sz="1400"/>
              <a:t>을 </a:t>
            </a:r>
            <a:r>
              <a:rPr lang="en-US" altLang="ko-KR" sz="1400"/>
              <a:t>tail</a:t>
            </a:r>
            <a:r>
              <a:rPr lang="ko-KR" altLang="en-US" sz="1400"/>
              <a:t>하기</a:t>
            </a:r>
            <a:r>
              <a:rPr lang="en-US" altLang="ko-KR" sz="1400"/>
              <a:t>(Apache log parser </a:t>
            </a:r>
            <a:r>
              <a:rPr lang="ko-KR" altLang="en-US" sz="1400"/>
              <a:t>지원</a:t>
            </a:r>
            <a:r>
              <a:rPr lang="en-US" altLang="ko-KR" sz="1400"/>
              <a:t>), syslog</a:t>
            </a:r>
            <a:r>
              <a:rPr lang="ko-KR" altLang="en-US" sz="1400"/>
              <a:t>를 지원한다</a:t>
            </a:r>
            <a:r>
              <a:rPr lang="en-US" altLang="ko-KR" sz="1400"/>
              <a:t>. </a:t>
            </a:r>
            <a:r>
              <a:rPr lang="ko-KR" altLang="en-US" sz="1400"/>
              <a:t>물론 </a:t>
            </a:r>
            <a:r>
              <a:rPr lang="en-US" altLang="ko-KR" sz="1400"/>
              <a:t>Ruby plugin </a:t>
            </a:r>
            <a:r>
              <a:rPr lang="ko-KR" altLang="en-US" sz="1400"/>
              <a:t>작성을 통해 다양한 </a:t>
            </a:r>
            <a:r>
              <a:rPr lang="en-US" altLang="ko-KR" sz="1400"/>
              <a:t>Input plugin</a:t>
            </a:r>
            <a:r>
              <a:rPr lang="ko-KR" altLang="en-US" sz="1400"/>
              <a:t>작성이 가능하다</a:t>
            </a:r>
            <a:r>
              <a:rPr lang="en-US" altLang="ko-KR" sz="1400"/>
              <a:t>.</a:t>
            </a:r>
          </a:p>
          <a:p>
            <a:pPr marL="285750" indent="-285750">
              <a:buFont typeface="Wingdings" panose="05000000000000000000" pitchFamily="2" charset="2"/>
              <a:buChar char="§"/>
            </a:pPr>
            <a:endParaRPr lang="en-US" altLang="ko-KR" sz="1400"/>
          </a:p>
          <a:p>
            <a:pPr marL="285750" indent="-285750">
              <a:buFont typeface="Wingdings" panose="05000000000000000000" pitchFamily="2" charset="2"/>
              <a:buChar char="§"/>
            </a:pPr>
            <a:r>
              <a:rPr lang="en-US" altLang="ko-KR" sz="1400" b="1" smtClean="0"/>
              <a:t>Buffer</a:t>
            </a:r>
            <a:r>
              <a:rPr lang="ko-KR" altLang="en-US" sz="1400"/>
              <a:t>는 신뢰성을 위해 존재한다</a:t>
            </a:r>
            <a:r>
              <a:rPr lang="en-US" altLang="ko-KR" sz="1400"/>
              <a:t>. Output</a:t>
            </a:r>
            <a:r>
              <a:rPr lang="ko-KR" altLang="en-US" sz="1400"/>
              <a:t>이 실패했을 경우 이벤트는 버퍼에 남아있고 자동적으로 재시도 된다</a:t>
            </a:r>
            <a:r>
              <a:rPr lang="en-US" altLang="ko-KR" sz="1400"/>
              <a:t>. </a:t>
            </a:r>
            <a:r>
              <a:rPr lang="ko-KR" altLang="en-US" sz="1400"/>
              <a:t>메모리나 파일 버퍼가 지원된다</a:t>
            </a:r>
            <a:r>
              <a:rPr lang="en-US" altLang="ko-KR" sz="1400"/>
              <a:t>.</a:t>
            </a:r>
          </a:p>
          <a:p>
            <a:pPr marL="285750" indent="-285750">
              <a:buFont typeface="Wingdings" panose="05000000000000000000" pitchFamily="2" charset="2"/>
              <a:buChar char="§"/>
            </a:pPr>
            <a:endParaRPr lang="en-US" altLang="ko-KR" sz="1400"/>
          </a:p>
          <a:p>
            <a:pPr marL="285750" indent="-285750">
              <a:buFont typeface="Wingdings" panose="05000000000000000000" pitchFamily="2" charset="2"/>
              <a:buChar char="§"/>
            </a:pPr>
            <a:r>
              <a:rPr lang="en-US" altLang="ko-KR" sz="1400" smtClean="0"/>
              <a:t>Buffer</a:t>
            </a:r>
            <a:r>
              <a:rPr lang="ko-KR" altLang="en-US" sz="1400"/>
              <a:t>는 </a:t>
            </a:r>
            <a:r>
              <a:rPr lang="en-US" altLang="ko-KR" sz="1400"/>
              <a:t>log</a:t>
            </a:r>
            <a:r>
              <a:rPr lang="ko-KR" altLang="en-US" sz="1400"/>
              <a:t>의 청크를 만들고 </a:t>
            </a:r>
            <a:r>
              <a:rPr lang="en-US" altLang="ko-KR" sz="1400" b="1"/>
              <a:t>Output</a:t>
            </a:r>
            <a:r>
              <a:rPr lang="ko-KR" altLang="en-US" sz="1400"/>
              <a:t>으로 전달한다</a:t>
            </a:r>
            <a:r>
              <a:rPr lang="en-US" altLang="ko-KR" sz="1400"/>
              <a:t>. Output</a:t>
            </a:r>
            <a:r>
              <a:rPr lang="ko-KR" altLang="en-US" sz="1400"/>
              <a:t>은 저장하거나 청크를 전달한다</a:t>
            </a:r>
            <a:r>
              <a:rPr lang="en-US" altLang="ko-KR" sz="1400"/>
              <a:t>. Buffer</a:t>
            </a:r>
            <a:r>
              <a:rPr lang="ko-KR" altLang="en-US" sz="1400"/>
              <a:t>는 몇초에서 </a:t>
            </a:r>
            <a:r>
              <a:rPr lang="en-US" altLang="ko-KR" sz="1400"/>
              <a:t>1</a:t>
            </a:r>
            <a:r>
              <a:rPr lang="ko-KR" altLang="en-US" sz="1400"/>
              <a:t>분동안 청크가 생성되는 것을 기다린다</a:t>
            </a:r>
            <a:r>
              <a:rPr lang="en-US" altLang="ko-KR" sz="1400"/>
              <a:t>. </a:t>
            </a:r>
            <a:r>
              <a:rPr lang="ko-KR" altLang="en-US" sz="1400"/>
              <a:t>이런 것은 배치 스타일의 임포팅을 지원하는 스토리지에서 매우 효과적인 쓰기 방법이다</a:t>
            </a:r>
            <a:r>
              <a:rPr lang="en-US" altLang="ko-KR" sz="1400"/>
              <a:t>.</a:t>
            </a:r>
          </a:p>
        </p:txBody>
      </p:sp>
    </p:spTree>
    <p:extLst>
      <p:ext uri="{BB962C8B-B14F-4D97-AF65-F5344CB8AC3E}">
        <p14:creationId xmlns:p14="http://schemas.microsoft.com/office/powerpoint/2010/main" val="3300705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332656"/>
            <a:ext cx="4392488" cy="584775"/>
          </a:xfrm>
          <a:prstGeom prst="rect">
            <a:avLst/>
          </a:prstGeom>
          <a:noFill/>
        </p:spPr>
        <p:txBody>
          <a:bodyPr wrap="square" rtlCol="0">
            <a:spAutoFit/>
          </a:bodyPr>
          <a:lstStyle/>
          <a:p>
            <a:r>
              <a:rPr lang="en-US" altLang="ko-KR" sz="3200" b="1" smtClean="0"/>
              <a:t>Input</a:t>
            </a:r>
            <a:endParaRPr lang="ko-KR" altLang="en-US" sz="3200" b="1"/>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700808"/>
            <a:ext cx="6192881" cy="34211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0726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332656"/>
            <a:ext cx="4392488" cy="584775"/>
          </a:xfrm>
          <a:prstGeom prst="rect">
            <a:avLst/>
          </a:prstGeom>
          <a:noFill/>
        </p:spPr>
        <p:txBody>
          <a:bodyPr wrap="square" rtlCol="0">
            <a:spAutoFit/>
          </a:bodyPr>
          <a:lstStyle/>
          <a:p>
            <a:r>
              <a:rPr lang="en-US" altLang="ko-KR" sz="3200" b="1" smtClean="0"/>
              <a:t>Buffer</a:t>
            </a:r>
            <a:endParaRPr lang="ko-KR" altLang="en-US" sz="3200" b="1"/>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700808"/>
            <a:ext cx="6090782" cy="3125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19788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332656"/>
            <a:ext cx="4392488" cy="584775"/>
          </a:xfrm>
          <a:prstGeom prst="rect">
            <a:avLst/>
          </a:prstGeom>
          <a:noFill/>
        </p:spPr>
        <p:txBody>
          <a:bodyPr wrap="square" rtlCol="0">
            <a:spAutoFit/>
          </a:bodyPr>
          <a:lstStyle/>
          <a:p>
            <a:r>
              <a:rPr lang="en-US" altLang="ko-KR" sz="3200" b="1" smtClean="0"/>
              <a:t>Output</a:t>
            </a:r>
            <a:endParaRPr lang="ko-KR" altLang="en-US" sz="3200" b="1"/>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556792"/>
            <a:ext cx="5371643" cy="311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7282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332656"/>
            <a:ext cx="4392488" cy="584775"/>
          </a:xfrm>
          <a:prstGeom prst="rect">
            <a:avLst/>
          </a:prstGeom>
          <a:noFill/>
        </p:spPr>
        <p:txBody>
          <a:bodyPr wrap="square" rtlCol="0">
            <a:spAutoFit/>
          </a:bodyPr>
          <a:lstStyle/>
          <a:p>
            <a:r>
              <a:rPr lang="en-US" altLang="ko-KR" sz="3200" b="1" smtClean="0"/>
              <a:t>Plugins</a:t>
            </a:r>
            <a:endParaRPr lang="ko-KR" altLang="en-US" sz="3200" b="1"/>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5901" y="3670989"/>
            <a:ext cx="4832197" cy="31870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3386" y="945496"/>
            <a:ext cx="5543550" cy="2600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3876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332656"/>
            <a:ext cx="4392488" cy="584775"/>
          </a:xfrm>
          <a:prstGeom prst="rect">
            <a:avLst/>
          </a:prstGeom>
          <a:noFill/>
        </p:spPr>
        <p:txBody>
          <a:bodyPr wrap="square" rtlCol="0">
            <a:spAutoFit/>
          </a:bodyPr>
          <a:lstStyle/>
          <a:p>
            <a:r>
              <a:rPr lang="en-US" altLang="ko-KR" sz="3200" b="1"/>
              <a:t>Log Forwarding</a:t>
            </a:r>
            <a:endParaRPr lang="ko-KR" altLang="en-US" sz="3200" b="1"/>
          </a:p>
        </p:txBody>
      </p:sp>
      <p:sp>
        <p:nvSpPr>
          <p:cNvPr id="3" name="TextBox 2"/>
          <p:cNvSpPr txBox="1"/>
          <p:nvPr/>
        </p:nvSpPr>
        <p:spPr>
          <a:xfrm>
            <a:off x="395536" y="1196752"/>
            <a:ext cx="8352928" cy="646331"/>
          </a:xfrm>
          <a:prstGeom prst="rect">
            <a:avLst/>
          </a:prstGeom>
          <a:noFill/>
        </p:spPr>
        <p:txBody>
          <a:bodyPr wrap="square" rtlCol="0">
            <a:spAutoFit/>
          </a:bodyPr>
          <a:lstStyle/>
          <a:p>
            <a:pPr marL="285750" indent="-285750">
              <a:buFont typeface="Wingdings" panose="05000000000000000000" pitchFamily="2" charset="2"/>
              <a:buChar char="§"/>
            </a:pPr>
            <a:r>
              <a:rPr lang="en-US" altLang="ko-KR"/>
              <a:t>Fluentd</a:t>
            </a:r>
            <a:r>
              <a:rPr lang="ko-KR" altLang="en-US"/>
              <a:t>는 하나의 노드에서도 동작을 잘할 뿐만 아니라 여러 노드의 설정 또한 가능하다</a:t>
            </a:r>
            <a:r>
              <a:rPr lang="en-US" altLang="ko-KR"/>
              <a:t>.</a:t>
            </a:r>
            <a:endParaRPr lang="ko-KR" altLang="en-US"/>
          </a:p>
        </p:txBody>
      </p:sp>
      <p:pic>
        <p:nvPicPr>
          <p:cNvPr id="5122" name="Picture 2" descr="http://media.tumblr.com/tumblr_lurnbsuS9B1r2sum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2060848"/>
            <a:ext cx="5961699" cy="3672408"/>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395536" y="5792350"/>
            <a:ext cx="8352928" cy="923330"/>
          </a:xfrm>
          <a:prstGeom prst="rect">
            <a:avLst/>
          </a:prstGeom>
        </p:spPr>
        <p:txBody>
          <a:bodyPr wrap="square">
            <a:spAutoFit/>
          </a:bodyPr>
          <a:lstStyle/>
          <a:p>
            <a:r>
              <a:rPr lang="ko-KR" altLang="en-US"/>
              <a:t>어플리케이션 서버는 하나의 </a:t>
            </a:r>
            <a:r>
              <a:rPr lang="en-US" altLang="ko-KR"/>
              <a:t>Fluentd</a:t>
            </a:r>
            <a:r>
              <a:rPr lang="ko-KR" altLang="en-US"/>
              <a:t>를 로컬에 가지고 있고</a:t>
            </a:r>
            <a:r>
              <a:rPr lang="en-US" altLang="ko-KR"/>
              <a:t>, </a:t>
            </a:r>
            <a:r>
              <a:rPr lang="ko-KR" altLang="en-US"/>
              <a:t>로컬의 로그들을 모든 로그를 하나로 수집하는 다른 </a:t>
            </a:r>
            <a:r>
              <a:rPr lang="en-US" altLang="ko-KR"/>
              <a:t>Fluentd</a:t>
            </a:r>
            <a:r>
              <a:rPr lang="ko-KR" altLang="en-US"/>
              <a:t>로 넘기게 된다</a:t>
            </a:r>
            <a:r>
              <a:rPr lang="en-US" altLang="ko-KR"/>
              <a:t>. tag</a:t>
            </a:r>
            <a:r>
              <a:rPr lang="ko-KR" altLang="en-US"/>
              <a:t>는 목적지가 되는 </a:t>
            </a:r>
            <a:r>
              <a:rPr lang="en-US" altLang="ko-KR"/>
              <a:t>Fluentd</a:t>
            </a:r>
            <a:r>
              <a:rPr lang="ko-KR" altLang="en-US"/>
              <a:t>를 가르키게 된다</a:t>
            </a:r>
            <a:r>
              <a:rPr lang="en-US" altLang="ko-KR"/>
              <a:t>(</a:t>
            </a:r>
            <a:r>
              <a:rPr lang="ko-KR" altLang="en-US"/>
              <a:t>정해진 설정 파일을 사용</a:t>
            </a:r>
            <a:r>
              <a:rPr lang="en-US" altLang="ko-KR"/>
              <a:t>).</a:t>
            </a:r>
            <a:endParaRPr lang="ko-KR" altLang="en-US"/>
          </a:p>
        </p:txBody>
      </p:sp>
    </p:spTree>
    <p:extLst>
      <p:ext uri="{BB962C8B-B14F-4D97-AF65-F5344CB8AC3E}">
        <p14:creationId xmlns:p14="http://schemas.microsoft.com/office/powerpoint/2010/main" val="12112430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196752"/>
            <a:ext cx="6469871" cy="42342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26672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884931"/>
            <a:ext cx="6066699" cy="30818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106628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332656"/>
            <a:ext cx="6048672" cy="584775"/>
          </a:xfrm>
          <a:prstGeom prst="rect">
            <a:avLst/>
          </a:prstGeom>
          <a:noFill/>
        </p:spPr>
        <p:txBody>
          <a:bodyPr wrap="square" rtlCol="0">
            <a:spAutoFit/>
          </a:bodyPr>
          <a:lstStyle/>
          <a:p>
            <a:r>
              <a:rPr lang="en-US" altLang="ko-KR" sz="3200" b="1" smtClean="0"/>
              <a:t>fluent-plugin: in_exec</a:t>
            </a:r>
            <a:endParaRPr lang="ko-KR" altLang="en-US" sz="3200" b="1"/>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628800"/>
            <a:ext cx="7176969" cy="37139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3837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332656"/>
            <a:ext cx="6048672" cy="584775"/>
          </a:xfrm>
          <a:prstGeom prst="rect">
            <a:avLst/>
          </a:prstGeom>
          <a:noFill/>
        </p:spPr>
        <p:txBody>
          <a:bodyPr wrap="square" rtlCol="0">
            <a:spAutoFit/>
          </a:bodyPr>
          <a:lstStyle/>
          <a:p>
            <a:r>
              <a:rPr lang="en-US" altLang="ko-KR" sz="3200" b="1" smtClean="0"/>
              <a:t>fluent-plugin: in_tail</a:t>
            </a:r>
            <a:endParaRPr lang="ko-KR" altLang="en-US" sz="3200" b="1"/>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772816"/>
            <a:ext cx="7270753" cy="3824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026487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0512" y="1412776"/>
            <a:ext cx="4752528" cy="2675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1136" y="4293095"/>
            <a:ext cx="4311280" cy="2370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5154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332656"/>
            <a:ext cx="5544616" cy="584775"/>
          </a:xfrm>
          <a:prstGeom prst="rect">
            <a:avLst/>
          </a:prstGeom>
          <a:noFill/>
        </p:spPr>
        <p:txBody>
          <a:bodyPr wrap="square" rtlCol="0">
            <a:spAutoFit/>
          </a:bodyPr>
          <a:lstStyle/>
          <a:p>
            <a:r>
              <a:rPr lang="en-US" altLang="ko-KR" sz="3200" b="1" smtClean="0"/>
              <a:t>fluent-plugin: out_forward</a:t>
            </a:r>
            <a:endParaRPr lang="ko-KR" altLang="en-US" sz="3200" b="1"/>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340768"/>
            <a:ext cx="5988764" cy="4091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46689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332656"/>
            <a:ext cx="5184576" cy="584775"/>
          </a:xfrm>
          <a:prstGeom prst="rect">
            <a:avLst/>
          </a:prstGeom>
          <a:noFill/>
        </p:spPr>
        <p:txBody>
          <a:bodyPr wrap="square" rtlCol="0">
            <a:spAutoFit/>
          </a:bodyPr>
          <a:lstStyle/>
          <a:p>
            <a:r>
              <a:rPr lang="en-US" altLang="ko-KR" sz="3200" b="1" smtClean="0"/>
              <a:t>fluent-plugin: out_copy</a:t>
            </a:r>
            <a:endParaRPr lang="ko-KR" altLang="en-US" sz="3200" b="1"/>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484784"/>
            <a:ext cx="6596576" cy="41978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03519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332656"/>
            <a:ext cx="5184576" cy="584775"/>
          </a:xfrm>
          <a:prstGeom prst="rect">
            <a:avLst/>
          </a:prstGeom>
          <a:noFill/>
        </p:spPr>
        <p:txBody>
          <a:bodyPr wrap="square" rtlCol="0">
            <a:spAutoFit/>
          </a:bodyPr>
          <a:lstStyle/>
          <a:p>
            <a:r>
              <a:rPr lang="en-US" altLang="ko-KR" sz="3200" b="1" smtClean="0"/>
              <a:t>fluent-plugin: buf_file</a:t>
            </a:r>
            <a:endParaRPr lang="ko-KR" altLang="en-US" sz="3200" b="1"/>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484784"/>
            <a:ext cx="6960176" cy="39913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82842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332656"/>
            <a:ext cx="5184576" cy="584775"/>
          </a:xfrm>
          <a:prstGeom prst="rect">
            <a:avLst/>
          </a:prstGeom>
          <a:noFill/>
        </p:spPr>
        <p:txBody>
          <a:bodyPr wrap="square" rtlCol="0">
            <a:spAutoFit/>
          </a:bodyPr>
          <a:lstStyle/>
          <a:p>
            <a:r>
              <a:rPr lang="en-US" altLang="ko-KR" sz="3200" b="1" smtClean="0"/>
              <a:t>fluent-plugin: out_exec</a:t>
            </a:r>
            <a:endParaRPr lang="ko-KR" altLang="en-US" sz="3200" b="1"/>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556792"/>
            <a:ext cx="6272733" cy="403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16266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332656"/>
            <a:ext cx="6048672" cy="584775"/>
          </a:xfrm>
          <a:prstGeom prst="rect">
            <a:avLst/>
          </a:prstGeom>
          <a:noFill/>
        </p:spPr>
        <p:txBody>
          <a:bodyPr wrap="square" rtlCol="0">
            <a:spAutoFit/>
          </a:bodyPr>
          <a:lstStyle/>
          <a:p>
            <a:r>
              <a:rPr lang="en-US" altLang="ko-KR" sz="3200" b="1" smtClean="0"/>
              <a:t>fluent-plugin: out_exec_filter</a:t>
            </a:r>
            <a:endParaRPr lang="ko-KR" altLang="en-US" sz="3200" b="1"/>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556792"/>
            <a:ext cx="6597219" cy="34259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054530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332656"/>
            <a:ext cx="4392488" cy="584775"/>
          </a:xfrm>
          <a:prstGeom prst="rect">
            <a:avLst/>
          </a:prstGeom>
          <a:noFill/>
        </p:spPr>
        <p:txBody>
          <a:bodyPr wrap="square" rtlCol="0">
            <a:spAutoFit/>
          </a:bodyPr>
          <a:lstStyle/>
          <a:p>
            <a:r>
              <a:rPr lang="en-US" altLang="ko-KR" sz="3200" b="1" smtClean="0"/>
              <a:t>fluent-plugin-mongo</a:t>
            </a:r>
            <a:endParaRPr lang="ko-KR" altLang="en-US" sz="3200" b="1"/>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196752"/>
            <a:ext cx="6274284" cy="396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32705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481871"/>
            <a:ext cx="7205700" cy="3756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1965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268760"/>
            <a:ext cx="6992054" cy="44645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03619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196752"/>
            <a:ext cx="6688354" cy="43723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15285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052736"/>
            <a:ext cx="6963736" cy="43395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97516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1"/>
          <p:cNvGraphicFramePr>
            <a:graphicFrameLocks noGrp="1"/>
          </p:cNvGraphicFramePr>
          <p:nvPr>
            <p:extLst>
              <p:ext uri="{D42A27DB-BD31-4B8C-83A1-F6EECF244321}">
                <p14:modId xmlns:p14="http://schemas.microsoft.com/office/powerpoint/2010/main" val="1672374125"/>
              </p:ext>
            </p:extLst>
          </p:nvPr>
        </p:nvGraphicFramePr>
        <p:xfrm>
          <a:off x="467544" y="188640"/>
          <a:ext cx="7920879" cy="6535870"/>
        </p:xfrm>
        <a:graphic>
          <a:graphicData uri="http://schemas.openxmlformats.org/drawingml/2006/table">
            <a:tbl>
              <a:tblPr/>
              <a:tblGrid>
                <a:gridCol w="1320146"/>
                <a:gridCol w="1560174"/>
                <a:gridCol w="5040559"/>
              </a:tblGrid>
              <a:tr h="245291">
                <a:tc>
                  <a:txBody>
                    <a:bodyPr/>
                    <a:lstStyle/>
                    <a:p>
                      <a:pPr algn="l" fontAlgn="t"/>
                      <a:r>
                        <a:rPr lang="ja-JP" altLang="en-US" sz="1200" b="1" i="0">
                          <a:solidFill>
                            <a:srgbClr val="FFFFFF"/>
                          </a:solidFill>
                          <a:effectLst/>
                          <a:latin typeface="Arial"/>
                        </a:rPr>
                        <a:t>プラグイン種別</a:t>
                      </a:r>
                    </a:p>
                  </a:txBody>
                  <a:tcPr marL="9343" marR="9343" marT="9343" marB="9343">
                    <a:lnL w="9525" cap="flat" cmpd="sng" algn="ctr">
                      <a:solidFill>
                        <a:srgbClr val="223A70"/>
                      </a:solidFill>
                      <a:prstDash val="solid"/>
                      <a:round/>
                      <a:headEnd type="none" w="med" len="med"/>
                      <a:tailEnd type="none" w="med" len="med"/>
                    </a:lnL>
                    <a:lnR w="9525" cap="flat" cmpd="sng" algn="ctr">
                      <a:solidFill>
                        <a:srgbClr val="223A70"/>
                      </a:solidFill>
                      <a:prstDash val="solid"/>
                      <a:round/>
                      <a:headEnd type="none" w="med" len="med"/>
                      <a:tailEnd type="none" w="med" len="med"/>
                    </a:lnR>
                    <a:lnT w="9525" cap="flat" cmpd="sng" algn="ctr">
                      <a:solidFill>
                        <a:srgbClr val="223A70"/>
                      </a:solidFill>
                      <a:prstDash val="solid"/>
                      <a:round/>
                      <a:headEnd type="none" w="med" len="med"/>
                      <a:tailEnd type="none" w="med" len="med"/>
                    </a:lnT>
                    <a:lnB w="9525" cap="flat" cmpd="sng" algn="ctr">
                      <a:solidFill>
                        <a:srgbClr val="5F6D93"/>
                      </a:solidFill>
                      <a:prstDash val="solid"/>
                      <a:round/>
                      <a:headEnd type="none" w="med" len="med"/>
                      <a:tailEnd type="none" w="med" len="med"/>
                    </a:lnB>
                    <a:solidFill>
                      <a:srgbClr val="5F6D93"/>
                    </a:solidFill>
                  </a:tcPr>
                </a:tc>
                <a:tc>
                  <a:txBody>
                    <a:bodyPr/>
                    <a:lstStyle/>
                    <a:p>
                      <a:pPr algn="l" fontAlgn="t"/>
                      <a:r>
                        <a:rPr lang="ja-JP" altLang="en-US" sz="1200" b="1" i="0">
                          <a:solidFill>
                            <a:srgbClr val="FFFFFF"/>
                          </a:solidFill>
                          <a:effectLst/>
                          <a:latin typeface="Arial"/>
                        </a:rPr>
                        <a:t>プラグイン名</a:t>
                      </a:r>
                    </a:p>
                  </a:txBody>
                  <a:tcPr marL="9343" marR="9343" marT="9343" marB="9343">
                    <a:lnL w="9525" cap="flat" cmpd="sng" algn="ctr">
                      <a:solidFill>
                        <a:srgbClr val="223A70"/>
                      </a:solidFill>
                      <a:prstDash val="solid"/>
                      <a:round/>
                      <a:headEnd type="none" w="med" len="med"/>
                      <a:tailEnd type="none" w="med" len="med"/>
                    </a:lnL>
                    <a:lnR w="9525" cap="flat" cmpd="sng" algn="ctr">
                      <a:solidFill>
                        <a:srgbClr val="223A70"/>
                      </a:solidFill>
                      <a:prstDash val="solid"/>
                      <a:round/>
                      <a:headEnd type="none" w="med" len="med"/>
                      <a:tailEnd type="none" w="med" len="med"/>
                    </a:lnR>
                    <a:lnT w="9525" cap="flat" cmpd="sng" algn="ctr">
                      <a:solidFill>
                        <a:srgbClr val="223A70"/>
                      </a:solidFill>
                      <a:prstDash val="solid"/>
                      <a:round/>
                      <a:headEnd type="none" w="med" len="med"/>
                      <a:tailEnd type="none" w="med" len="med"/>
                    </a:lnT>
                    <a:lnB w="9525" cap="flat" cmpd="sng" algn="ctr">
                      <a:solidFill>
                        <a:srgbClr val="5F6D93"/>
                      </a:solidFill>
                      <a:prstDash val="solid"/>
                      <a:round/>
                      <a:headEnd type="none" w="med" len="med"/>
                      <a:tailEnd type="none" w="med" len="med"/>
                    </a:lnB>
                    <a:solidFill>
                      <a:srgbClr val="5F6D93"/>
                    </a:solidFill>
                  </a:tcPr>
                </a:tc>
                <a:tc>
                  <a:txBody>
                    <a:bodyPr/>
                    <a:lstStyle/>
                    <a:p>
                      <a:pPr algn="l" fontAlgn="t"/>
                      <a:r>
                        <a:rPr lang="ko-KR" altLang="en-US" sz="1200" b="1" i="0">
                          <a:solidFill>
                            <a:srgbClr val="FFFFFF"/>
                          </a:solidFill>
                          <a:effectLst/>
                          <a:latin typeface="Arial"/>
                        </a:rPr>
                        <a:t>説明</a:t>
                      </a:r>
                    </a:p>
                  </a:txBody>
                  <a:tcPr marL="9343" marR="9343" marT="9343" marB="9343">
                    <a:lnL w="9525" cap="flat" cmpd="sng" algn="ctr">
                      <a:solidFill>
                        <a:srgbClr val="223A70"/>
                      </a:solidFill>
                      <a:prstDash val="solid"/>
                      <a:round/>
                      <a:headEnd type="none" w="med" len="med"/>
                      <a:tailEnd type="none" w="med" len="med"/>
                    </a:lnL>
                    <a:lnR w="9525" cap="flat" cmpd="sng" algn="ctr">
                      <a:solidFill>
                        <a:srgbClr val="223A70"/>
                      </a:solidFill>
                      <a:prstDash val="solid"/>
                      <a:round/>
                      <a:headEnd type="none" w="med" len="med"/>
                      <a:tailEnd type="none" w="med" len="med"/>
                    </a:lnR>
                    <a:lnT w="9525" cap="flat" cmpd="sng" algn="ctr">
                      <a:solidFill>
                        <a:srgbClr val="223A70"/>
                      </a:solidFill>
                      <a:prstDash val="solid"/>
                      <a:round/>
                      <a:headEnd type="none" w="med" len="med"/>
                      <a:tailEnd type="none" w="med" len="med"/>
                    </a:lnT>
                    <a:lnB w="9525" cap="flat" cmpd="sng" algn="ctr">
                      <a:solidFill>
                        <a:srgbClr val="5F6D93"/>
                      </a:solidFill>
                      <a:prstDash val="solid"/>
                      <a:round/>
                      <a:headEnd type="none" w="med" len="med"/>
                      <a:tailEnd type="none" w="med" len="med"/>
                    </a:lnB>
                    <a:solidFill>
                      <a:srgbClr val="5F6D93"/>
                    </a:solidFill>
                  </a:tcPr>
                </a:tc>
              </a:tr>
              <a:tr h="444593">
                <a:tc rowSpan="6">
                  <a:txBody>
                    <a:bodyPr/>
                    <a:lstStyle/>
                    <a:p>
                      <a:pPr algn="l" fontAlgn="t"/>
                      <a:r>
                        <a:rPr lang="en-US" sz="1200">
                          <a:effectLst/>
                          <a:latin typeface="Arial"/>
                        </a:rPr>
                        <a:t>Input</a:t>
                      </a:r>
                      <a:br>
                        <a:rPr lang="en-US" sz="1200">
                          <a:effectLst/>
                          <a:latin typeface="Arial"/>
                        </a:rPr>
                      </a:br>
                      <a:r>
                        <a:rPr lang="ja-JP" altLang="en-US" sz="1200">
                          <a:effectLst/>
                          <a:latin typeface="Arial"/>
                        </a:rPr>
                        <a:t>プラグイン</a:t>
                      </a:r>
                    </a:p>
                  </a:txBody>
                  <a:tcPr marL="9343" marR="9343" marT="9343" marB="9343">
                    <a:lnL w="9525" cap="flat" cmpd="sng" algn="ctr">
                      <a:solidFill>
                        <a:srgbClr val="5F6D93"/>
                      </a:solidFill>
                      <a:prstDash val="solid"/>
                      <a:round/>
                      <a:headEnd type="none" w="med" len="med"/>
                      <a:tailEnd type="none" w="med" len="med"/>
                    </a:lnL>
                    <a:lnR w="9525" cap="flat" cmpd="sng" algn="ctr">
                      <a:solidFill>
                        <a:srgbClr val="5F6D93"/>
                      </a:solidFill>
                      <a:prstDash val="solid"/>
                      <a:round/>
                      <a:headEnd type="none" w="med" len="med"/>
                      <a:tailEnd type="none" w="med" len="med"/>
                    </a:lnR>
                    <a:lnT w="9525" cap="flat" cmpd="sng" algn="ctr">
                      <a:solidFill>
                        <a:srgbClr val="5F6D93"/>
                      </a:solidFill>
                      <a:prstDash val="solid"/>
                      <a:round/>
                      <a:headEnd type="none" w="med" len="med"/>
                      <a:tailEnd type="none" w="med" len="med"/>
                    </a:lnT>
                    <a:lnB w="9525" cap="flat" cmpd="sng" algn="ctr">
                      <a:solidFill>
                        <a:srgbClr val="5F6D93"/>
                      </a:solidFill>
                      <a:prstDash val="solid"/>
                      <a:round/>
                      <a:headEnd type="none" w="med" len="med"/>
                      <a:tailEnd type="none" w="med" len="med"/>
                    </a:lnB>
                    <a:solidFill>
                      <a:srgbClr val="FFFFFF"/>
                    </a:solidFill>
                  </a:tcPr>
                </a:tc>
                <a:tc>
                  <a:txBody>
                    <a:bodyPr/>
                    <a:lstStyle/>
                    <a:p>
                      <a:pPr algn="l" fontAlgn="t"/>
                      <a:r>
                        <a:rPr lang="en-US" sz="1200">
                          <a:effectLst/>
                          <a:latin typeface="Arial"/>
                        </a:rPr>
                        <a:t>in_forward</a:t>
                      </a:r>
                    </a:p>
                  </a:txBody>
                  <a:tcPr marL="9343" marR="9343" marT="9343" marB="9343">
                    <a:lnL w="9525" cap="flat" cmpd="sng" algn="ctr">
                      <a:solidFill>
                        <a:srgbClr val="5F6D93"/>
                      </a:solidFill>
                      <a:prstDash val="solid"/>
                      <a:round/>
                      <a:headEnd type="none" w="med" len="med"/>
                      <a:tailEnd type="none" w="med" len="med"/>
                    </a:lnL>
                    <a:lnR w="9525" cap="flat" cmpd="sng" algn="ctr">
                      <a:solidFill>
                        <a:srgbClr val="5F6D93"/>
                      </a:solidFill>
                      <a:prstDash val="solid"/>
                      <a:round/>
                      <a:headEnd type="none" w="med" len="med"/>
                      <a:tailEnd type="none" w="med" len="med"/>
                    </a:lnR>
                    <a:lnT w="9525" cap="flat" cmpd="sng" algn="ctr">
                      <a:solidFill>
                        <a:srgbClr val="5F6D93"/>
                      </a:solidFill>
                      <a:prstDash val="solid"/>
                      <a:round/>
                      <a:headEnd type="none" w="med" len="med"/>
                      <a:tailEnd type="none" w="med" len="med"/>
                    </a:lnT>
                    <a:lnB w="9525" cap="flat" cmpd="sng" algn="ctr">
                      <a:solidFill>
                        <a:srgbClr val="5F6D93"/>
                      </a:solidFill>
                      <a:prstDash val="solid"/>
                      <a:round/>
                      <a:headEnd type="none" w="med" len="med"/>
                      <a:tailEnd type="none" w="med" len="med"/>
                    </a:lnB>
                    <a:solidFill>
                      <a:srgbClr val="FFFFFF"/>
                    </a:solidFill>
                  </a:tcPr>
                </a:tc>
                <a:tc>
                  <a:txBody>
                    <a:bodyPr/>
                    <a:lstStyle/>
                    <a:p>
                      <a:pPr algn="l" fontAlgn="t"/>
                      <a:r>
                        <a:rPr lang="en-US" altLang="ja-JP" sz="1200">
                          <a:effectLst/>
                          <a:latin typeface="Arial"/>
                        </a:rPr>
                        <a:t>TCP</a:t>
                      </a:r>
                      <a:r>
                        <a:rPr lang="ja-JP" altLang="en-US" sz="1200">
                          <a:effectLst/>
                          <a:latin typeface="Arial"/>
                        </a:rPr>
                        <a:t>ソケットで、他の</a:t>
                      </a:r>
                      <a:r>
                        <a:rPr lang="en-US" altLang="ja-JP" sz="1200">
                          <a:effectLst/>
                          <a:latin typeface="Arial"/>
                        </a:rPr>
                        <a:t>Fluentd</a:t>
                      </a:r>
                      <a:r>
                        <a:rPr lang="ja-JP" altLang="en-US" sz="1200">
                          <a:effectLst/>
                          <a:latin typeface="Arial"/>
                        </a:rPr>
                        <a:t>インスタンスから</a:t>
                      </a:r>
                      <a:br>
                        <a:rPr lang="ja-JP" altLang="en-US" sz="1200">
                          <a:effectLst/>
                          <a:latin typeface="Arial"/>
                        </a:rPr>
                      </a:br>
                      <a:r>
                        <a:rPr lang="ja-JP" altLang="en-US" sz="1200">
                          <a:effectLst/>
                          <a:latin typeface="Arial"/>
                        </a:rPr>
                        <a:t>イベントログを受けるのに最もよく使用されるプラグイン</a:t>
                      </a:r>
                    </a:p>
                  </a:txBody>
                  <a:tcPr marL="9343" marR="9343" marT="9343" marB="9343">
                    <a:lnL w="9525" cap="flat" cmpd="sng" algn="ctr">
                      <a:solidFill>
                        <a:srgbClr val="5F6D93"/>
                      </a:solidFill>
                      <a:prstDash val="solid"/>
                      <a:round/>
                      <a:headEnd type="none" w="med" len="med"/>
                      <a:tailEnd type="none" w="med" len="med"/>
                    </a:lnL>
                    <a:lnR w="9525" cap="flat" cmpd="sng" algn="ctr">
                      <a:solidFill>
                        <a:srgbClr val="5F6D93"/>
                      </a:solidFill>
                      <a:prstDash val="solid"/>
                      <a:round/>
                      <a:headEnd type="none" w="med" len="med"/>
                      <a:tailEnd type="none" w="med" len="med"/>
                    </a:lnR>
                    <a:lnT w="9525" cap="flat" cmpd="sng" algn="ctr">
                      <a:solidFill>
                        <a:srgbClr val="5F6D93"/>
                      </a:solidFill>
                      <a:prstDash val="solid"/>
                      <a:round/>
                      <a:headEnd type="none" w="med" len="med"/>
                      <a:tailEnd type="none" w="med" len="med"/>
                    </a:lnT>
                    <a:lnB w="9525" cap="flat" cmpd="sng" algn="ctr">
                      <a:solidFill>
                        <a:srgbClr val="5F6D93"/>
                      </a:solidFill>
                      <a:prstDash val="solid"/>
                      <a:round/>
                      <a:headEnd type="none" w="med" len="med"/>
                      <a:tailEnd type="none" w="med" len="med"/>
                    </a:lnB>
                    <a:solidFill>
                      <a:srgbClr val="FFFFFF"/>
                    </a:solidFill>
                  </a:tcPr>
                </a:tc>
              </a:tr>
              <a:tr h="191876">
                <a:tc vMerge="1">
                  <a:txBody>
                    <a:bodyPr/>
                    <a:lstStyle/>
                    <a:p>
                      <a:pPr latinLnBrk="1"/>
                      <a:endParaRPr lang="ko-KR" altLang="en-US"/>
                    </a:p>
                  </a:txBody>
                  <a:tcPr/>
                </a:tc>
                <a:tc>
                  <a:txBody>
                    <a:bodyPr/>
                    <a:lstStyle/>
                    <a:p>
                      <a:pPr algn="l" fontAlgn="t"/>
                      <a:r>
                        <a:rPr lang="en-US" sz="1200">
                          <a:effectLst/>
                          <a:latin typeface="Arial"/>
                        </a:rPr>
                        <a:t>in_http</a:t>
                      </a:r>
                    </a:p>
                  </a:txBody>
                  <a:tcPr marL="9343" marR="9343" marT="9343" marB="9343">
                    <a:lnL w="9525" cap="flat" cmpd="sng" algn="ctr">
                      <a:solidFill>
                        <a:srgbClr val="5F6D93"/>
                      </a:solidFill>
                      <a:prstDash val="solid"/>
                      <a:round/>
                      <a:headEnd type="none" w="med" len="med"/>
                      <a:tailEnd type="none" w="med" len="med"/>
                    </a:lnL>
                    <a:lnR w="9525" cap="flat" cmpd="sng" algn="ctr">
                      <a:solidFill>
                        <a:srgbClr val="5F6D93"/>
                      </a:solidFill>
                      <a:prstDash val="solid"/>
                      <a:round/>
                      <a:headEnd type="none" w="med" len="med"/>
                      <a:tailEnd type="none" w="med" len="med"/>
                    </a:lnR>
                    <a:lnT w="9525" cap="flat" cmpd="sng" algn="ctr">
                      <a:solidFill>
                        <a:srgbClr val="5F6D93"/>
                      </a:solidFill>
                      <a:prstDash val="solid"/>
                      <a:round/>
                      <a:headEnd type="none" w="med" len="med"/>
                      <a:tailEnd type="none" w="med" len="med"/>
                    </a:lnT>
                    <a:lnB w="9525" cap="flat" cmpd="sng" algn="ctr">
                      <a:solidFill>
                        <a:srgbClr val="5F6D93"/>
                      </a:solidFill>
                      <a:prstDash val="solid"/>
                      <a:round/>
                      <a:headEnd type="none" w="med" len="med"/>
                      <a:tailEnd type="none" w="med" len="med"/>
                    </a:lnB>
                    <a:solidFill>
                      <a:srgbClr val="FFFFFF"/>
                    </a:solidFill>
                  </a:tcPr>
                </a:tc>
                <a:tc>
                  <a:txBody>
                    <a:bodyPr/>
                    <a:lstStyle/>
                    <a:p>
                      <a:pPr algn="l" fontAlgn="t"/>
                      <a:r>
                        <a:rPr lang="en-US" altLang="ja-JP" sz="1200">
                          <a:effectLst/>
                          <a:latin typeface="Arial"/>
                        </a:rPr>
                        <a:t>HTTP Post</a:t>
                      </a:r>
                      <a:r>
                        <a:rPr lang="ja-JP" altLang="en-US" sz="1200">
                          <a:effectLst/>
                          <a:latin typeface="Arial"/>
                        </a:rPr>
                        <a:t>でレコードを受け取るプラグイン</a:t>
                      </a:r>
                    </a:p>
                  </a:txBody>
                  <a:tcPr marL="9343" marR="9343" marT="9343" marB="9343">
                    <a:lnL w="9525" cap="flat" cmpd="sng" algn="ctr">
                      <a:solidFill>
                        <a:srgbClr val="5F6D93"/>
                      </a:solidFill>
                      <a:prstDash val="solid"/>
                      <a:round/>
                      <a:headEnd type="none" w="med" len="med"/>
                      <a:tailEnd type="none" w="med" len="med"/>
                    </a:lnL>
                    <a:lnR w="9525" cap="flat" cmpd="sng" algn="ctr">
                      <a:solidFill>
                        <a:srgbClr val="5F6D93"/>
                      </a:solidFill>
                      <a:prstDash val="solid"/>
                      <a:round/>
                      <a:headEnd type="none" w="med" len="med"/>
                      <a:tailEnd type="none" w="med" len="med"/>
                    </a:lnR>
                    <a:lnT w="9525" cap="flat" cmpd="sng" algn="ctr">
                      <a:solidFill>
                        <a:srgbClr val="5F6D93"/>
                      </a:solidFill>
                      <a:prstDash val="solid"/>
                      <a:round/>
                      <a:headEnd type="none" w="med" len="med"/>
                      <a:tailEnd type="none" w="med" len="med"/>
                    </a:lnT>
                    <a:lnB w="9525" cap="flat" cmpd="sng" algn="ctr">
                      <a:solidFill>
                        <a:srgbClr val="5F6D93"/>
                      </a:solidFill>
                      <a:prstDash val="solid"/>
                      <a:round/>
                      <a:headEnd type="none" w="med" len="med"/>
                      <a:tailEnd type="none" w="med" len="med"/>
                    </a:lnB>
                    <a:solidFill>
                      <a:srgbClr val="FFFFFF"/>
                    </a:solidFill>
                  </a:tcPr>
                </a:tc>
              </a:tr>
              <a:tr h="326409">
                <a:tc vMerge="1">
                  <a:txBody>
                    <a:bodyPr/>
                    <a:lstStyle/>
                    <a:p>
                      <a:pPr latinLnBrk="1"/>
                      <a:endParaRPr lang="ko-KR" altLang="en-US"/>
                    </a:p>
                  </a:txBody>
                  <a:tcPr/>
                </a:tc>
                <a:tc>
                  <a:txBody>
                    <a:bodyPr/>
                    <a:lstStyle/>
                    <a:p>
                      <a:pPr algn="l" fontAlgn="t"/>
                      <a:r>
                        <a:rPr lang="en-US" sz="1200">
                          <a:effectLst/>
                          <a:latin typeface="Arial"/>
                        </a:rPr>
                        <a:t>in_tail</a:t>
                      </a:r>
                    </a:p>
                  </a:txBody>
                  <a:tcPr marL="9343" marR="9343" marT="9343" marB="9343">
                    <a:lnL w="9525" cap="flat" cmpd="sng" algn="ctr">
                      <a:solidFill>
                        <a:srgbClr val="5F6D93"/>
                      </a:solidFill>
                      <a:prstDash val="solid"/>
                      <a:round/>
                      <a:headEnd type="none" w="med" len="med"/>
                      <a:tailEnd type="none" w="med" len="med"/>
                    </a:lnL>
                    <a:lnR w="9525" cap="flat" cmpd="sng" algn="ctr">
                      <a:solidFill>
                        <a:srgbClr val="5F6D93"/>
                      </a:solidFill>
                      <a:prstDash val="solid"/>
                      <a:round/>
                      <a:headEnd type="none" w="med" len="med"/>
                      <a:tailEnd type="none" w="med" len="med"/>
                    </a:lnR>
                    <a:lnT w="9525" cap="flat" cmpd="sng" algn="ctr">
                      <a:solidFill>
                        <a:srgbClr val="5F6D93"/>
                      </a:solidFill>
                      <a:prstDash val="solid"/>
                      <a:round/>
                      <a:headEnd type="none" w="med" len="med"/>
                      <a:tailEnd type="none" w="med" len="med"/>
                    </a:lnT>
                    <a:lnB w="9525" cap="flat" cmpd="sng" algn="ctr">
                      <a:solidFill>
                        <a:srgbClr val="5F6D93"/>
                      </a:solidFill>
                      <a:prstDash val="solid"/>
                      <a:round/>
                      <a:headEnd type="none" w="med" len="med"/>
                      <a:tailEnd type="none" w="med" len="med"/>
                    </a:lnB>
                    <a:solidFill>
                      <a:srgbClr val="FFFFFF"/>
                    </a:solidFill>
                  </a:tcPr>
                </a:tc>
                <a:tc>
                  <a:txBody>
                    <a:bodyPr/>
                    <a:lstStyle/>
                    <a:p>
                      <a:pPr algn="l" fontAlgn="t"/>
                      <a:r>
                        <a:rPr lang="ja-JP" altLang="en-US" sz="1200">
                          <a:effectLst/>
                          <a:latin typeface="Arial"/>
                        </a:rPr>
                        <a:t>テキストファイルの末尾からイベントログを</a:t>
                      </a:r>
                      <a:br>
                        <a:rPr lang="ja-JP" altLang="en-US" sz="1200">
                          <a:effectLst/>
                          <a:latin typeface="Arial"/>
                        </a:rPr>
                      </a:br>
                      <a:r>
                        <a:rPr lang="ja-JP" altLang="en-US" sz="1200">
                          <a:effectLst/>
                          <a:latin typeface="Arial"/>
                        </a:rPr>
                        <a:t>読み取るプラグイン</a:t>
                      </a:r>
                    </a:p>
                  </a:txBody>
                  <a:tcPr marL="9343" marR="9343" marT="9343" marB="9343">
                    <a:lnL w="9525" cap="flat" cmpd="sng" algn="ctr">
                      <a:solidFill>
                        <a:srgbClr val="5F6D93"/>
                      </a:solidFill>
                      <a:prstDash val="solid"/>
                      <a:round/>
                      <a:headEnd type="none" w="med" len="med"/>
                      <a:tailEnd type="none" w="med" len="med"/>
                    </a:lnL>
                    <a:lnR w="9525" cap="flat" cmpd="sng" algn="ctr">
                      <a:solidFill>
                        <a:srgbClr val="5F6D93"/>
                      </a:solidFill>
                      <a:prstDash val="solid"/>
                      <a:round/>
                      <a:headEnd type="none" w="med" len="med"/>
                      <a:tailEnd type="none" w="med" len="med"/>
                    </a:lnR>
                    <a:lnT w="9525" cap="flat" cmpd="sng" algn="ctr">
                      <a:solidFill>
                        <a:srgbClr val="5F6D93"/>
                      </a:solidFill>
                      <a:prstDash val="solid"/>
                      <a:round/>
                      <a:headEnd type="none" w="med" len="med"/>
                      <a:tailEnd type="none" w="med" len="med"/>
                    </a:lnT>
                    <a:lnB w="9525" cap="flat" cmpd="sng" algn="ctr">
                      <a:solidFill>
                        <a:srgbClr val="5F6D93"/>
                      </a:solidFill>
                      <a:prstDash val="solid"/>
                      <a:round/>
                      <a:headEnd type="none" w="med" len="med"/>
                      <a:tailEnd type="none" w="med" len="med"/>
                    </a:lnB>
                    <a:solidFill>
                      <a:srgbClr val="FFFFFF"/>
                    </a:solidFill>
                  </a:tcPr>
                </a:tc>
              </a:tr>
              <a:tr h="326409">
                <a:tc vMerge="1">
                  <a:txBody>
                    <a:bodyPr/>
                    <a:lstStyle/>
                    <a:p>
                      <a:pPr latinLnBrk="1"/>
                      <a:endParaRPr lang="ko-KR" altLang="en-US"/>
                    </a:p>
                  </a:txBody>
                  <a:tcPr/>
                </a:tc>
                <a:tc>
                  <a:txBody>
                    <a:bodyPr/>
                    <a:lstStyle/>
                    <a:p>
                      <a:pPr algn="l" fontAlgn="t"/>
                      <a:r>
                        <a:rPr lang="en-US" sz="1200">
                          <a:effectLst/>
                          <a:latin typeface="Arial"/>
                        </a:rPr>
                        <a:t>in_exec</a:t>
                      </a:r>
                    </a:p>
                  </a:txBody>
                  <a:tcPr marL="9343" marR="9343" marT="9343" marB="9343">
                    <a:lnL w="9525" cap="flat" cmpd="sng" algn="ctr">
                      <a:solidFill>
                        <a:srgbClr val="5F6D93"/>
                      </a:solidFill>
                      <a:prstDash val="solid"/>
                      <a:round/>
                      <a:headEnd type="none" w="med" len="med"/>
                      <a:tailEnd type="none" w="med" len="med"/>
                    </a:lnL>
                    <a:lnR w="9525" cap="flat" cmpd="sng" algn="ctr">
                      <a:solidFill>
                        <a:srgbClr val="5F6D93"/>
                      </a:solidFill>
                      <a:prstDash val="solid"/>
                      <a:round/>
                      <a:headEnd type="none" w="med" len="med"/>
                      <a:tailEnd type="none" w="med" len="med"/>
                    </a:lnR>
                    <a:lnT w="9525" cap="flat" cmpd="sng" algn="ctr">
                      <a:solidFill>
                        <a:srgbClr val="5F6D93"/>
                      </a:solidFill>
                      <a:prstDash val="solid"/>
                      <a:round/>
                      <a:headEnd type="none" w="med" len="med"/>
                      <a:tailEnd type="none" w="med" len="med"/>
                    </a:lnT>
                    <a:lnB w="9525" cap="flat" cmpd="sng" algn="ctr">
                      <a:solidFill>
                        <a:srgbClr val="5F6D93"/>
                      </a:solidFill>
                      <a:prstDash val="solid"/>
                      <a:round/>
                      <a:headEnd type="none" w="med" len="med"/>
                      <a:tailEnd type="none" w="med" len="med"/>
                    </a:lnB>
                    <a:solidFill>
                      <a:srgbClr val="FFFFFF"/>
                    </a:solidFill>
                  </a:tcPr>
                </a:tc>
                <a:tc>
                  <a:txBody>
                    <a:bodyPr/>
                    <a:lstStyle/>
                    <a:p>
                      <a:pPr algn="l" fontAlgn="t"/>
                      <a:r>
                        <a:rPr lang="ja-JP" altLang="en-US" sz="1200">
                          <a:effectLst/>
                          <a:latin typeface="Arial"/>
                        </a:rPr>
                        <a:t>外部ブログラムを実行してイベントログを受信したり</a:t>
                      </a:r>
                      <a:br>
                        <a:rPr lang="ja-JP" altLang="en-US" sz="1200">
                          <a:effectLst/>
                          <a:latin typeface="Arial"/>
                        </a:rPr>
                      </a:br>
                      <a:r>
                        <a:rPr lang="en-US" altLang="ja-JP" sz="1200">
                          <a:effectLst/>
                          <a:latin typeface="Arial"/>
                        </a:rPr>
                        <a:t>pull</a:t>
                      </a:r>
                      <a:r>
                        <a:rPr lang="ja-JP" altLang="en-US" sz="1200">
                          <a:effectLst/>
                          <a:latin typeface="Arial"/>
                        </a:rPr>
                        <a:t>するプラグイン</a:t>
                      </a:r>
                    </a:p>
                  </a:txBody>
                  <a:tcPr marL="9343" marR="9343" marT="9343" marB="9343">
                    <a:lnL w="9525" cap="flat" cmpd="sng" algn="ctr">
                      <a:solidFill>
                        <a:srgbClr val="5F6D93"/>
                      </a:solidFill>
                      <a:prstDash val="solid"/>
                      <a:round/>
                      <a:headEnd type="none" w="med" len="med"/>
                      <a:tailEnd type="none" w="med" len="med"/>
                    </a:lnL>
                    <a:lnR w="9525" cap="flat" cmpd="sng" algn="ctr">
                      <a:solidFill>
                        <a:srgbClr val="5F6D93"/>
                      </a:solidFill>
                      <a:prstDash val="solid"/>
                      <a:round/>
                      <a:headEnd type="none" w="med" len="med"/>
                      <a:tailEnd type="none" w="med" len="med"/>
                    </a:lnR>
                    <a:lnT w="9525" cap="flat" cmpd="sng" algn="ctr">
                      <a:solidFill>
                        <a:srgbClr val="5F6D93"/>
                      </a:solidFill>
                      <a:prstDash val="solid"/>
                      <a:round/>
                      <a:headEnd type="none" w="med" len="med"/>
                      <a:tailEnd type="none" w="med" len="med"/>
                    </a:lnT>
                    <a:lnB w="9525" cap="flat" cmpd="sng" algn="ctr">
                      <a:solidFill>
                        <a:srgbClr val="5F6D93"/>
                      </a:solidFill>
                      <a:prstDash val="solid"/>
                      <a:round/>
                      <a:headEnd type="none" w="med" len="med"/>
                      <a:tailEnd type="none" w="med" len="med"/>
                    </a:lnB>
                    <a:solidFill>
                      <a:srgbClr val="FFFFFF"/>
                    </a:solidFill>
                  </a:tcPr>
                </a:tc>
              </a:tr>
              <a:tr h="360353">
                <a:tc vMerge="1">
                  <a:txBody>
                    <a:bodyPr/>
                    <a:lstStyle/>
                    <a:p>
                      <a:pPr latinLnBrk="1"/>
                      <a:endParaRPr lang="ko-KR" altLang="en-US"/>
                    </a:p>
                  </a:txBody>
                  <a:tcPr/>
                </a:tc>
                <a:tc>
                  <a:txBody>
                    <a:bodyPr/>
                    <a:lstStyle/>
                    <a:p>
                      <a:pPr algn="l" fontAlgn="t"/>
                      <a:r>
                        <a:rPr lang="en-US" sz="1200">
                          <a:effectLst/>
                          <a:latin typeface="Arial"/>
                        </a:rPr>
                        <a:t>in_syslog</a:t>
                      </a:r>
                    </a:p>
                  </a:txBody>
                  <a:tcPr marL="9343" marR="9343" marT="9343" marB="9343">
                    <a:lnL w="9525" cap="flat" cmpd="sng" algn="ctr">
                      <a:solidFill>
                        <a:srgbClr val="5F6D93"/>
                      </a:solidFill>
                      <a:prstDash val="solid"/>
                      <a:round/>
                      <a:headEnd type="none" w="med" len="med"/>
                      <a:tailEnd type="none" w="med" len="med"/>
                    </a:lnL>
                    <a:lnR w="9525" cap="flat" cmpd="sng" algn="ctr">
                      <a:solidFill>
                        <a:srgbClr val="5F6D93"/>
                      </a:solidFill>
                      <a:prstDash val="solid"/>
                      <a:round/>
                      <a:headEnd type="none" w="med" len="med"/>
                      <a:tailEnd type="none" w="med" len="med"/>
                    </a:lnR>
                    <a:lnT w="9525" cap="flat" cmpd="sng" algn="ctr">
                      <a:solidFill>
                        <a:srgbClr val="5F6D93"/>
                      </a:solidFill>
                      <a:prstDash val="solid"/>
                      <a:round/>
                      <a:headEnd type="none" w="med" len="med"/>
                      <a:tailEnd type="none" w="med" len="med"/>
                    </a:lnT>
                    <a:lnB w="9525" cap="flat" cmpd="sng" algn="ctr">
                      <a:solidFill>
                        <a:srgbClr val="5F6D93"/>
                      </a:solidFill>
                      <a:prstDash val="solid"/>
                      <a:round/>
                      <a:headEnd type="none" w="med" len="med"/>
                      <a:tailEnd type="none" w="med" len="med"/>
                    </a:lnB>
                    <a:solidFill>
                      <a:srgbClr val="FFFFFF"/>
                    </a:solidFill>
                  </a:tcPr>
                </a:tc>
                <a:tc>
                  <a:txBody>
                    <a:bodyPr/>
                    <a:lstStyle/>
                    <a:p>
                      <a:pPr algn="l" fontAlgn="t"/>
                      <a:r>
                        <a:rPr lang="en-US" altLang="ja-JP" sz="1200">
                          <a:effectLst/>
                          <a:latin typeface="Arial"/>
                        </a:rPr>
                        <a:t>UDP</a:t>
                      </a:r>
                      <a:r>
                        <a:rPr lang="ja-JP" altLang="en-US" sz="1200">
                          <a:effectLst/>
                          <a:latin typeface="Arial"/>
                        </a:rPr>
                        <a:t>上で</a:t>
                      </a:r>
                      <a:r>
                        <a:rPr lang="en-US" altLang="ja-JP" sz="1200">
                          <a:effectLst/>
                          <a:latin typeface="Arial"/>
                        </a:rPr>
                        <a:t>syslog</a:t>
                      </a:r>
                      <a:r>
                        <a:rPr lang="ja-JP" altLang="en-US" sz="1200">
                          <a:effectLst/>
                          <a:latin typeface="Arial"/>
                        </a:rPr>
                        <a:t>プロトコル経由で</a:t>
                      </a:r>
                      <a:br>
                        <a:rPr lang="ja-JP" altLang="en-US" sz="1200">
                          <a:effectLst/>
                          <a:latin typeface="Arial"/>
                        </a:rPr>
                      </a:br>
                      <a:r>
                        <a:rPr lang="ja-JP" altLang="en-US" sz="1200">
                          <a:effectLst/>
                          <a:latin typeface="Arial"/>
                        </a:rPr>
                        <a:t>レコードを受け取るプラグイン</a:t>
                      </a:r>
                    </a:p>
                  </a:txBody>
                  <a:tcPr marL="9343" marR="9343" marT="9343" marB="9343">
                    <a:lnL w="9525" cap="flat" cmpd="sng" algn="ctr">
                      <a:solidFill>
                        <a:srgbClr val="5F6D93"/>
                      </a:solidFill>
                      <a:prstDash val="solid"/>
                      <a:round/>
                      <a:headEnd type="none" w="med" len="med"/>
                      <a:tailEnd type="none" w="med" len="med"/>
                    </a:lnL>
                    <a:lnR w="9525" cap="flat" cmpd="sng" algn="ctr">
                      <a:solidFill>
                        <a:srgbClr val="5F6D93"/>
                      </a:solidFill>
                      <a:prstDash val="solid"/>
                      <a:round/>
                      <a:headEnd type="none" w="med" len="med"/>
                      <a:tailEnd type="none" w="med" len="med"/>
                    </a:lnR>
                    <a:lnT w="9525" cap="flat" cmpd="sng" algn="ctr">
                      <a:solidFill>
                        <a:srgbClr val="5F6D93"/>
                      </a:solidFill>
                      <a:prstDash val="solid"/>
                      <a:round/>
                      <a:headEnd type="none" w="med" len="med"/>
                      <a:tailEnd type="none" w="med" len="med"/>
                    </a:lnT>
                    <a:lnB w="9525" cap="flat" cmpd="sng" algn="ctr">
                      <a:solidFill>
                        <a:srgbClr val="5F6D93"/>
                      </a:solidFill>
                      <a:prstDash val="solid"/>
                      <a:round/>
                      <a:headEnd type="none" w="med" len="med"/>
                      <a:tailEnd type="none" w="med" len="med"/>
                    </a:lnB>
                    <a:solidFill>
                      <a:srgbClr val="FFFFFF"/>
                    </a:solidFill>
                  </a:tcPr>
                </a:tc>
              </a:tr>
              <a:tr h="480187">
                <a:tc vMerge="1">
                  <a:txBody>
                    <a:bodyPr/>
                    <a:lstStyle/>
                    <a:p>
                      <a:pPr latinLnBrk="1"/>
                      <a:endParaRPr lang="ko-KR" altLang="en-US"/>
                    </a:p>
                  </a:txBody>
                  <a:tcPr/>
                </a:tc>
                <a:tc>
                  <a:txBody>
                    <a:bodyPr/>
                    <a:lstStyle/>
                    <a:p>
                      <a:pPr algn="l" fontAlgn="t"/>
                      <a:r>
                        <a:rPr lang="en-US" sz="1200">
                          <a:effectLst/>
                          <a:latin typeface="Arial"/>
                        </a:rPr>
                        <a:t>in_scribe</a:t>
                      </a:r>
                    </a:p>
                  </a:txBody>
                  <a:tcPr marL="9343" marR="9343" marT="9343" marB="9343">
                    <a:lnL w="9525" cap="flat" cmpd="sng" algn="ctr">
                      <a:solidFill>
                        <a:srgbClr val="5F6D93"/>
                      </a:solidFill>
                      <a:prstDash val="solid"/>
                      <a:round/>
                      <a:headEnd type="none" w="med" len="med"/>
                      <a:tailEnd type="none" w="med" len="med"/>
                    </a:lnL>
                    <a:lnR w="9525" cap="flat" cmpd="sng" algn="ctr">
                      <a:solidFill>
                        <a:srgbClr val="5F6D93"/>
                      </a:solidFill>
                      <a:prstDash val="solid"/>
                      <a:round/>
                      <a:headEnd type="none" w="med" len="med"/>
                      <a:tailEnd type="none" w="med" len="med"/>
                    </a:lnR>
                    <a:lnT w="9525" cap="flat" cmpd="sng" algn="ctr">
                      <a:solidFill>
                        <a:srgbClr val="5F6D93"/>
                      </a:solidFill>
                      <a:prstDash val="solid"/>
                      <a:round/>
                      <a:headEnd type="none" w="med" len="med"/>
                      <a:tailEnd type="none" w="med" len="med"/>
                    </a:lnT>
                    <a:lnB w="9525" cap="flat" cmpd="sng" algn="ctr">
                      <a:solidFill>
                        <a:srgbClr val="5F6D93"/>
                      </a:solidFill>
                      <a:prstDash val="solid"/>
                      <a:round/>
                      <a:headEnd type="none" w="med" len="med"/>
                      <a:tailEnd type="none" w="med" len="med"/>
                    </a:lnB>
                    <a:solidFill>
                      <a:srgbClr val="FFFFFF"/>
                    </a:solidFill>
                  </a:tcPr>
                </a:tc>
                <a:tc>
                  <a:txBody>
                    <a:bodyPr/>
                    <a:lstStyle/>
                    <a:p>
                      <a:pPr algn="l" fontAlgn="t"/>
                      <a:r>
                        <a:rPr lang="en-US" altLang="ja-JP" sz="1200">
                          <a:effectLst/>
                          <a:latin typeface="Arial"/>
                        </a:rPr>
                        <a:t>Scribe</a:t>
                      </a:r>
                      <a:r>
                        <a:rPr lang="ja-JP" altLang="en-US" sz="1200">
                          <a:effectLst/>
                          <a:latin typeface="Arial"/>
                        </a:rPr>
                        <a:t>プロトコルからレコードを受け取るプラグイン。</a:t>
                      </a:r>
                      <a:br>
                        <a:rPr lang="ja-JP" altLang="en-US" sz="1200">
                          <a:effectLst/>
                          <a:latin typeface="Arial"/>
                        </a:rPr>
                      </a:br>
                      <a:r>
                        <a:rPr lang="en-US" altLang="ja-JP" sz="1200">
                          <a:effectLst/>
                          <a:latin typeface="Arial"/>
                        </a:rPr>
                        <a:t>Scribe</a:t>
                      </a:r>
                      <a:r>
                        <a:rPr lang="ja-JP" altLang="en-US" sz="1200">
                          <a:effectLst/>
                          <a:latin typeface="Arial"/>
                        </a:rPr>
                        <a:t>は</a:t>
                      </a:r>
                      <a:r>
                        <a:rPr lang="en-US" altLang="ja-JP" sz="1200">
                          <a:effectLst/>
                          <a:latin typeface="Arial"/>
                        </a:rPr>
                        <a:t>Facebook</a:t>
                      </a:r>
                      <a:r>
                        <a:rPr lang="ja-JP" altLang="en-US" sz="1200">
                          <a:effectLst/>
                          <a:latin typeface="Arial"/>
                        </a:rPr>
                        <a:t>がオープンソースで提供する</a:t>
                      </a:r>
                      <a:br>
                        <a:rPr lang="ja-JP" altLang="en-US" sz="1200">
                          <a:effectLst/>
                          <a:latin typeface="Arial"/>
                        </a:rPr>
                      </a:br>
                      <a:r>
                        <a:rPr lang="ja-JP" altLang="en-US" sz="1200">
                          <a:effectLst/>
                          <a:latin typeface="Arial"/>
                        </a:rPr>
                        <a:t>ログ収集デーモン。</a:t>
                      </a:r>
                    </a:p>
                  </a:txBody>
                  <a:tcPr marL="9343" marR="9343" marT="9343" marB="9343">
                    <a:lnL w="9525" cap="flat" cmpd="sng" algn="ctr">
                      <a:solidFill>
                        <a:srgbClr val="5F6D93"/>
                      </a:solidFill>
                      <a:prstDash val="solid"/>
                      <a:round/>
                      <a:headEnd type="none" w="med" len="med"/>
                      <a:tailEnd type="none" w="med" len="med"/>
                    </a:lnL>
                    <a:lnR w="9525" cap="flat" cmpd="sng" algn="ctr">
                      <a:solidFill>
                        <a:srgbClr val="5F6D93"/>
                      </a:solidFill>
                      <a:prstDash val="solid"/>
                      <a:round/>
                      <a:headEnd type="none" w="med" len="med"/>
                      <a:tailEnd type="none" w="med" len="med"/>
                    </a:lnR>
                    <a:lnT w="9525" cap="flat" cmpd="sng" algn="ctr">
                      <a:solidFill>
                        <a:srgbClr val="5F6D93"/>
                      </a:solidFill>
                      <a:prstDash val="solid"/>
                      <a:round/>
                      <a:headEnd type="none" w="med" len="med"/>
                      <a:tailEnd type="none" w="med" len="med"/>
                    </a:lnT>
                    <a:lnB w="9525" cap="flat" cmpd="sng" algn="ctr">
                      <a:solidFill>
                        <a:srgbClr val="5F6D93"/>
                      </a:solidFill>
                      <a:prstDash val="solid"/>
                      <a:round/>
                      <a:headEnd type="none" w="med" len="med"/>
                      <a:tailEnd type="none" w="med" len="med"/>
                    </a:lnB>
                    <a:solidFill>
                      <a:srgbClr val="FFFFFF"/>
                    </a:solidFill>
                  </a:tcPr>
                </a:tc>
              </a:tr>
              <a:tr h="191876">
                <a:tc rowSpan="12">
                  <a:txBody>
                    <a:bodyPr/>
                    <a:lstStyle/>
                    <a:p>
                      <a:pPr algn="l" fontAlgn="t"/>
                      <a:r>
                        <a:rPr lang="en-US" sz="1200">
                          <a:effectLst/>
                          <a:latin typeface="Arial"/>
                        </a:rPr>
                        <a:t>Output</a:t>
                      </a:r>
                      <a:br>
                        <a:rPr lang="en-US" sz="1200">
                          <a:effectLst/>
                          <a:latin typeface="Arial"/>
                        </a:rPr>
                      </a:br>
                      <a:r>
                        <a:rPr lang="ja-JP" altLang="en-US" sz="1200">
                          <a:effectLst/>
                          <a:latin typeface="Arial"/>
                        </a:rPr>
                        <a:t>プラグイン</a:t>
                      </a:r>
                    </a:p>
                  </a:txBody>
                  <a:tcPr marL="9343" marR="9343" marT="9343" marB="9343">
                    <a:lnL w="9525" cap="flat" cmpd="sng" algn="ctr">
                      <a:solidFill>
                        <a:srgbClr val="5F6D93"/>
                      </a:solidFill>
                      <a:prstDash val="solid"/>
                      <a:round/>
                      <a:headEnd type="none" w="med" len="med"/>
                      <a:tailEnd type="none" w="med" len="med"/>
                    </a:lnL>
                    <a:lnR w="9525" cap="flat" cmpd="sng" algn="ctr">
                      <a:solidFill>
                        <a:srgbClr val="5F6D93"/>
                      </a:solidFill>
                      <a:prstDash val="solid"/>
                      <a:round/>
                      <a:headEnd type="none" w="med" len="med"/>
                      <a:tailEnd type="none" w="med" len="med"/>
                    </a:lnR>
                    <a:lnT w="9525" cap="flat" cmpd="sng" algn="ctr">
                      <a:solidFill>
                        <a:srgbClr val="5F6D93"/>
                      </a:solidFill>
                      <a:prstDash val="solid"/>
                      <a:round/>
                      <a:headEnd type="none" w="med" len="med"/>
                      <a:tailEnd type="none" w="med" len="med"/>
                    </a:lnT>
                    <a:lnB w="9525" cap="flat" cmpd="sng" algn="ctr">
                      <a:solidFill>
                        <a:srgbClr val="5F6D93"/>
                      </a:solidFill>
                      <a:prstDash val="solid"/>
                      <a:round/>
                      <a:headEnd type="none" w="med" len="med"/>
                      <a:tailEnd type="none" w="med" len="med"/>
                    </a:lnB>
                    <a:solidFill>
                      <a:srgbClr val="FFFFFF"/>
                    </a:solidFill>
                  </a:tcPr>
                </a:tc>
                <a:tc>
                  <a:txBody>
                    <a:bodyPr/>
                    <a:lstStyle/>
                    <a:p>
                      <a:pPr algn="l" fontAlgn="t"/>
                      <a:r>
                        <a:rPr lang="en-US" sz="1200">
                          <a:effectLst/>
                          <a:latin typeface="Arial"/>
                        </a:rPr>
                        <a:t>out_file</a:t>
                      </a:r>
                    </a:p>
                  </a:txBody>
                  <a:tcPr marL="9343" marR="9343" marT="9343" marB="9343">
                    <a:lnL w="9525" cap="flat" cmpd="sng" algn="ctr">
                      <a:solidFill>
                        <a:srgbClr val="5F6D93"/>
                      </a:solidFill>
                      <a:prstDash val="solid"/>
                      <a:round/>
                      <a:headEnd type="none" w="med" len="med"/>
                      <a:tailEnd type="none" w="med" len="med"/>
                    </a:lnL>
                    <a:lnR w="9525" cap="flat" cmpd="sng" algn="ctr">
                      <a:solidFill>
                        <a:srgbClr val="5F6D93"/>
                      </a:solidFill>
                      <a:prstDash val="solid"/>
                      <a:round/>
                      <a:headEnd type="none" w="med" len="med"/>
                      <a:tailEnd type="none" w="med" len="med"/>
                    </a:lnR>
                    <a:lnT w="9525" cap="flat" cmpd="sng" algn="ctr">
                      <a:solidFill>
                        <a:srgbClr val="5F6D93"/>
                      </a:solidFill>
                      <a:prstDash val="solid"/>
                      <a:round/>
                      <a:headEnd type="none" w="med" len="med"/>
                      <a:tailEnd type="none" w="med" len="med"/>
                    </a:lnT>
                    <a:lnB w="9525" cap="flat" cmpd="sng" algn="ctr">
                      <a:solidFill>
                        <a:srgbClr val="5F6D93"/>
                      </a:solidFill>
                      <a:prstDash val="solid"/>
                      <a:round/>
                      <a:headEnd type="none" w="med" len="med"/>
                      <a:tailEnd type="none" w="med" len="med"/>
                    </a:lnB>
                    <a:solidFill>
                      <a:srgbClr val="FFFFFF"/>
                    </a:solidFill>
                  </a:tcPr>
                </a:tc>
                <a:tc>
                  <a:txBody>
                    <a:bodyPr/>
                    <a:lstStyle/>
                    <a:p>
                      <a:pPr algn="l" fontAlgn="t"/>
                      <a:r>
                        <a:rPr lang="ja-JP" altLang="en-US" sz="1200">
                          <a:effectLst/>
                          <a:latin typeface="Arial"/>
                        </a:rPr>
                        <a:t>ファイルにイベントログを書きだすプラグイン</a:t>
                      </a:r>
                    </a:p>
                  </a:txBody>
                  <a:tcPr marL="9343" marR="9343" marT="9343" marB="9343">
                    <a:lnL w="9525" cap="flat" cmpd="sng" algn="ctr">
                      <a:solidFill>
                        <a:srgbClr val="5F6D93"/>
                      </a:solidFill>
                      <a:prstDash val="solid"/>
                      <a:round/>
                      <a:headEnd type="none" w="med" len="med"/>
                      <a:tailEnd type="none" w="med" len="med"/>
                    </a:lnL>
                    <a:lnR w="9525" cap="flat" cmpd="sng" algn="ctr">
                      <a:solidFill>
                        <a:srgbClr val="5F6D93"/>
                      </a:solidFill>
                      <a:prstDash val="solid"/>
                      <a:round/>
                      <a:headEnd type="none" w="med" len="med"/>
                      <a:tailEnd type="none" w="med" len="med"/>
                    </a:lnR>
                    <a:lnT w="9525" cap="flat" cmpd="sng" algn="ctr">
                      <a:solidFill>
                        <a:srgbClr val="5F6D93"/>
                      </a:solidFill>
                      <a:prstDash val="solid"/>
                      <a:round/>
                      <a:headEnd type="none" w="med" len="med"/>
                      <a:tailEnd type="none" w="med" len="med"/>
                    </a:lnT>
                    <a:lnB w="9525" cap="flat" cmpd="sng" algn="ctr">
                      <a:solidFill>
                        <a:srgbClr val="5F6D93"/>
                      </a:solidFill>
                      <a:prstDash val="solid"/>
                      <a:round/>
                      <a:headEnd type="none" w="med" len="med"/>
                      <a:tailEnd type="none" w="med" len="med"/>
                    </a:lnB>
                    <a:solidFill>
                      <a:srgbClr val="FFFFFF"/>
                    </a:solidFill>
                  </a:tcPr>
                </a:tc>
              </a:tr>
              <a:tr h="326409">
                <a:tc vMerge="1">
                  <a:txBody>
                    <a:bodyPr/>
                    <a:lstStyle/>
                    <a:p>
                      <a:pPr latinLnBrk="1"/>
                      <a:endParaRPr lang="ko-KR" altLang="en-US"/>
                    </a:p>
                  </a:txBody>
                  <a:tcPr/>
                </a:tc>
                <a:tc>
                  <a:txBody>
                    <a:bodyPr/>
                    <a:lstStyle/>
                    <a:p>
                      <a:pPr algn="l" fontAlgn="t"/>
                      <a:r>
                        <a:rPr lang="en-US" sz="1200">
                          <a:effectLst/>
                          <a:latin typeface="Arial"/>
                        </a:rPr>
                        <a:t>out_forward</a:t>
                      </a:r>
                    </a:p>
                  </a:txBody>
                  <a:tcPr marL="9343" marR="9343" marT="9343" marB="9343">
                    <a:lnL w="9525" cap="flat" cmpd="sng" algn="ctr">
                      <a:solidFill>
                        <a:srgbClr val="5F6D93"/>
                      </a:solidFill>
                      <a:prstDash val="solid"/>
                      <a:round/>
                      <a:headEnd type="none" w="med" len="med"/>
                      <a:tailEnd type="none" w="med" len="med"/>
                    </a:lnL>
                    <a:lnR w="9525" cap="flat" cmpd="sng" algn="ctr">
                      <a:solidFill>
                        <a:srgbClr val="5F6D93"/>
                      </a:solidFill>
                      <a:prstDash val="solid"/>
                      <a:round/>
                      <a:headEnd type="none" w="med" len="med"/>
                      <a:tailEnd type="none" w="med" len="med"/>
                    </a:lnR>
                    <a:lnT w="9525" cap="flat" cmpd="sng" algn="ctr">
                      <a:solidFill>
                        <a:srgbClr val="5F6D93"/>
                      </a:solidFill>
                      <a:prstDash val="solid"/>
                      <a:round/>
                      <a:headEnd type="none" w="med" len="med"/>
                      <a:tailEnd type="none" w="med" len="med"/>
                    </a:lnT>
                    <a:lnB w="9525" cap="flat" cmpd="sng" algn="ctr">
                      <a:solidFill>
                        <a:srgbClr val="5F6D93"/>
                      </a:solidFill>
                      <a:prstDash val="solid"/>
                      <a:round/>
                      <a:headEnd type="none" w="med" len="med"/>
                      <a:tailEnd type="none" w="med" len="med"/>
                    </a:lnB>
                    <a:solidFill>
                      <a:srgbClr val="FFFFFF"/>
                    </a:solidFill>
                  </a:tcPr>
                </a:tc>
                <a:tc>
                  <a:txBody>
                    <a:bodyPr/>
                    <a:lstStyle/>
                    <a:p>
                      <a:pPr algn="l" fontAlgn="t"/>
                      <a:r>
                        <a:rPr lang="ja-JP" altLang="en-US" sz="1200">
                          <a:effectLst/>
                          <a:latin typeface="Arial"/>
                        </a:rPr>
                        <a:t>他の</a:t>
                      </a:r>
                      <a:r>
                        <a:rPr lang="en-US" altLang="ja-JP" sz="1200">
                          <a:effectLst/>
                          <a:latin typeface="Arial"/>
                        </a:rPr>
                        <a:t>Fluentd</a:t>
                      </a:r>
                      <a:r>
                        <a:rPr lang="ja-JP" altLang="en-US" sz="1200">
                          <a:effectLst/>
                          <a:latin typeface="Arial"/>
                        </a:rPr>
                        <a:t>インスタンスにイベントログを転送するプラグイン</a:t>
                      </a:r>
                    </a:p>
                  </a:txBody>
                  <a:tcPr marL="9343" marR="9343" marT="9343" marB="9343">
                    <a:lnL w="9525" cap="flat" cmpd="sng" algn="ctr">
                      <a:solidFill>
                        <a:srgbClr val="5F6D93"/>
                      </a:solidFill>
                      <a:prstDash val="solid"/>
                      <a:round/>
                      <a:headEnd type="none" w="med" len="med"/>
                      <a:tailEnd type="none" w="med" len="med"/>
                    </a:lnL>
                    <a:lnR w="9525" cap="flat" cmpd="sng" algn="ctr">
                      <a:solidFill>
                        <a:srgbClr val="5F6D93"/>
                      </a:solidFill>
                      <a:prstDash val="solid"/>
                      <a:round/>
                      <a:headEnd type="none" w="med" len="med"/>
                      <a:tailEnd type="none" w="med" len="med"/>
                    </a:lnR>
                    <a:lnT w="9525" cap="flat" cmpd="sng" algn="ctr">
                      <a:solidFill>
                        <a:srgbClr val="5F6D93"/>
                      </a:solidFill>
                      <a:prstDash val="solid"/>
                      <a:round/>
                      <a:headEnd type="none" w="med" len="med"/>
                      <a:tailEnd type="none" w="med" len="med"/>
                    </a:lnT>
                    <a:lnB w="9525" cap="flat" cmpd="sng" algn="ctr">
                      <a:solidFill>
                        <a:srgbClr val="5F6D93"/>
                      </a:solidFill>
                      <a:prstDash val="solid"/>
                      <a:round/>
                      <a:headEnd type="none" w="med" len="med"/>
                      <a:tailEnd type="none" w="med" len="med"/>
                    </a:lnB>
                    <a:solidFill>
                      <a:srgbClr val="FFFFFF"/>
                    </a:solidFill>
                  </a:tcPr>
                </a:tc>
              </a:tr>
              <a:tr h="326409">
                <a:tc vMerge="1">
                  <a:txBody>
                    <a:bodyPr/>
                    <a:lstStyle/>
                    <a:p>
                      <a:pPr latinLnBrk="1"/>
                      <a:endParaRPr lang="ko-KR" altLang="en-US"/>
                    </a:p>
                  </a:txBody>
                  <a:tcPr/>
                </a:tc>
                <a:tc>
                  <a:txBody>
                    <a:bodyPr/>
                    <a:lstStyle/>
                    <a:p>
                      <a:pPr algn="l" fontAlgn="t"/>
                      <a:r>
                        <a:rPr lang="en-US" sz="1200">
                          <a:effectLst/>
                          <a:latin typeface="Arial"/>
                        </a:rPr>
                        <a:t>out_exec</a:t>
                      </a:r>
                    </a:p>
                  </a:txBody>
                  <a:tcPr marL="9343" marR="9343" marT="9343" marB="9343">
                    <a:lnL w="9525" cap="flat" cmpd="sng" algn="ctr">
                      <a:solidFill>
                        <a:srgbClr val="5F6D93"/>
                      </a:solidFill>
                      <a:prstDash val="solid"/>
                      <a:round/>
                      <a:headEnd type="none" w="med" len="med"/>
                      <a:tailEnd type="none" w="med" len="med"/>
                    </a:lnL>
                    <a:lnR w="9525" cap="flat" cmpd="sng" algn="ctr">
                      <a:solidFill>
                        <a:srgbClr val="5F6D93"/>
                      </a:solidFill>
                      <a:prstDash val="solid"/>
                      <a:round/>
                      <a:headEnd type="none" w="med" len="med"/>
                      <a:tailEnd type="none" w="med" len="med"/>
                    </a:lnR>
                    <a:lnT w="9525" cap="flat" cmpd="sng" algn="ctr">
                      <a:solidFill>
                        <a:srgbClr val="5F6D93"/>
                      </a:solidFill>
                      <a:prstDash val="solid"/>
                      <a:round/>
                      <a:headEnd type="none" w="med" len="med"/>
                      <a:tailEnd type="none" w="med" len="med"/>
                    </a:lnT>
                    <a:lnB w="9525" cap="flat" cmpd="sng" algn="ctr">
                      <a:solidFill>
                        <a:srgbClr val="5F6D93"/>
                      </a:solidFill>
                      <a:prstDash val="solid"/>
                      <a:round/>
                      <a:headEnd type="none" w="med" len="med"/>
                      <a:tailEnd type="none" w="med" len="med"/>
                    </a:lnB>
                    <a:solidFill>
                      <a:srgbClr val="FFFFFF"/>
                    </a:solidFill>
                  </a:tcPr>
                </a:tc>
                <a:tc>
                  <a:txBody>
                    <a:bodyPr/>
                    <a:lstStyle/>
                    <a:p>
                      <a:pPr algn="l" fontAlgn="t"/>
                      <a:r>
                        <a:rPr lang="ja-JP" altLang="en-US" sz="1200">
                          <a:effectLst/>
                          <a:latin typeface="Arial"/>
                        </a:rPr>
                        <a:t>外部プログラムにタブ区切りでイベントログを受け渡すプラグイン</a:t>
                      </a:r>
                    </a:p>
                  </a:txBody>
                  <a:tcPr marL="9343" marR="9343" marT="9343" marB="9343">
                    <a:lnL w="9525" cap="flat" cmpd="sng" algn="ctr">
                      <a:solidFill>
                        <a:srgbClr val="5F6D93"/>
                      </a:solidFill>
                      <a:prstDash val="solid"/>
                      <a:round/>
                      <a:headEnd type="none" w="med" len="med"/>
                      <a:tailEnd type="none" w="med" len="med"/>
                    </a:lnL>
                    <a:lnR w="9525" cap="flat" cmpd="sng" algn="ctr">
                      <a:solidFill>
                        <a:srgbClr val="5F6D93"/>
                      </a:solidFill>
                      <a:prstDash val="solid"/>
                      <a:round/>
                      <a:headEnd type="none" w="med" len="med"/>
                      <a:tailEnd type="none" w="med" len="med"/>
                    </a:lnR>
                    <a:lnT w="9525" cap="flat" cmpd="sng" algn="ctr">
                      <a:solidFill>
                        <a:srgbClr val="5F6D93"/>
                      </a:solidFill>
                      <a:prstDash val="solid"/>
                      <a:round/>
                      <a:headEnd type="none" w="med" len="med"/>
                      <a:tailEnd type="none" w="med" len="med"/>
                    </a:lnT>
                    <a:lnB w="9525" cap="flat" cmpd="sng" algn="ctr">
                      <a:solidFill>
                        <a:srgbClr val="5F6D93"/>
                      </a:solidFill>
                      <a:prstDash val="solid"/>
                      <a:round/>
                      <a:headEnd type="none" w="med" len="med"/>
                      <a:tailEnd type="none" w="med" len="med"/>
                    </a:lnB>
                    <a:solidFill>
                      <a:srgbClr val="FFFFFF"/>
                    </a:solidFill>
                  </a:tcPr>
                </a:tc>
              </a:tr>
              <a:tr h="480187">
                <a:tc vMerge="1">
                  <a:txBody>
                    <a:bodyPr/>
                    <a:lstStyle/>
                    <a:p>
                      <a:pPr latinLnBrk="1"/>
                      <a:endParaRPr lang="ko-KR" altLang="en-US"/>
                    </a:p>
                  </a:txBody>
                  <a:tcPr/>
                </a:tc>
                <a:tc>
                  <a:txBody>
                    <a:bodyPr/>
                    <a:lstStyle/>
                    <a:p>
                      <a:pPr algn="l" fontAlgn="t"/>
                      <a:r>
                        <a:rPr lang="en-US" sz="1200">
                          <a:effectLst/>
                          <a:latin typeface="Arial"/>
                        </a:rPr>
                        <a:t>out_exec_filter</a:t>
                      </a:r>
                    </a:p>
                  </a:txBody>
                  <a:tcPr marL="9343" marR="9343" marT="9343" marB="9343">
                    <a:lnL w="9525" cap="flat" cmpd="sng" algn="ctr">
                      <a:solidFill>
                        <a:srgbClr val="5F6D93"/>
                      </a:solidFill>
                      <a:prstDash val="solid"/>
                      <a:round/>
                      <a:headEnd type="none" w="med" len="med"/>
                      <a:tailEnd type="none" w="med" len="med"/>
                    </a:lnL>
                    <a:lnR w="9525" cap="flat" cmpd="sng" algn="ctr">
                      <a:solidFill>
                        <a:srgbClr val="5F6D93"/>
                      </a:solidFill>
                      <a:prstDash val="solid"/>
                      <a:round/>
                      <a:headEnd type="none" w="med" len="med"/>
                      <a:tailEnd type="none" w="med" len="med"/>
                    </a:lnR>
                    <a:lnT w="9525" cap="flat" cmpd="sng" algn="ctr">
                      <a:solidFill>
                        <a:srgbClr val="5F6D93"/>
                      </a:solidFill>
                      <a:prstDash val="solid"/>
                      <a:round/>
                      <a:headEnd type="none" w="med" len="med"/>
                      <a:tailEnd type="none" w="med" len="med"/>
                    </a:lnT>
                    <a:lnB w="9525" cap="flat" cmpd="sng" algn="ctr">
                      <a:solidFill>
                        <a:srgbClr val="5F6D93"/>
                      </a:solidFill>
                      <a:prstDash val="solid"/>
                      <a:round/>
                      <a:headEnd type="none" w="med" len="med"/>
                      <a:tailEnd type="none" w="med" len="med"/>
                    </a:lnB>
                    <a:solidFill>
                      <a:srgbClr val="FFFFFF"/>
                    </a:solidFill>
                  </a:tcPr>
                </a:tc>
                <a:tc>
                  <a:txBody>
                    <a:bodyPr/>
                    <a:lstStyle/>
                    <a:p>
                      <a:pPr algn="l" fontAlgn="t"/>
                      <a:r>
                        <a:rPr lang="ja-JP" altLang="en-US" sz="1200">
                          <a:effectLst/>
                          <a:latin typeface="Arial"/>
                        </a:rPr>
                        <a:t>タブ区切りのイベントログを外部プログラムに渡し、</a:t>
                      </a:r>
                      <a:br>
                        <a:rPr lang="ja-JP" altLang="en-US" sz="1200">
                          <a:effectLst/>
                          <a:latin typeface="Arial"/>
                        </a:rPr>
                      </a:br>
                      <a:r>
                        <a:rPr lang="ja-JP" altLang="en-US" sz="1200">
                          <a:effectLst/>
                          <a:latin typeface="Arial"/>
                        </a:rPr>
                        <a:t>外部プログラムから新しいイベントログを読み込むプラグイン</a:t>
                      </a:r>
                    </a:p>
                  </a:txBody>
                  <a:tcPr marL="9343" marR="9343" marT="9343" marB="9343">
                    <a:lnL w="9525" cap="flat" cmpd="sng" algn="ctr">
                      <a:solidFill>
                        <a:srgbClr val="5F6D93"/>
                      </a:solidFill>
                      <a:prstDash val="solid"/>
                      <a:round/>
                      <a:headEnd type="none" w="med" len="med"/>
                      <a:tailEnd type="none" w="med" len="med"/>
                    </a:lnL>
                    <a:lnR w="9525" cap="flat" cmpd="sng" algn="ctr">
                      <a:solidFill>
                        <a:srgbClr val="5F6D93"/>
                      </a:solidFill>
                      <a:prstDash val="solid"/>
                      <a:round/>
                      <a:headEnd type="none" w="med" len="med"/>
                      <a:tailEnd type="none" w="med" len="med"/>
                    </a:lnR>
                    <a:lnT w="9525" cap="flat" cmpd="sng" algn="ctr">
                      <a:solidFill>
                        <a:srgbClr val="5F6D93"/>
                      </a:solidFill>
                      <a:prstDash val="solid"/>
                      <a:round/>
                      <a:headEnd type="none" w="med" len="med"/>
                      <a:tailEnd type="none" w="med" len="med"/>
                    </a:lnT>
                    <a:lnB w="9525" cap="flat" cmpd="sng" algn="ctr">
                      <a:solidFill>
                        <a:srgbClr val="5F6D93"/>
                      </a:solidFill>
                      <a:prstDash val="solid"/>
                      <a:round/>
                      <a:headEnd type="none" w="med" len="med"/>
                      <a:tailEnd type="none" w="med" len="med"/>
                    </a:lnB>
                    <a:solidFill>
                      <a:srgbClr val="FFFFFF"/>
                    </a:solidFill>
                  </a:tcPr>
                </a:tc>
              </a:tr>
              <a:tr h="326409">
                <a:tc vMerge="1">
                  <a:txBody>
                    <a:bodyPr/>
                    <a:lstStyle/>
                    <a:p>
                      <a:pPr latinLnBrk="1"/>
                      <a:endParaRPr lang="ko-KR" altLang="en-US"/>
                    </a:p>
                  </a:txBody>
                  <a:tcPr/>
                </a:tc>
                <a:tc>
                  <a:txBody>
                    <a:bodyPr/>
                    <a:lstStyle/>
                    <a:p>
                      <a:pPr algn="l" fontAlgn="t"/>
                      <a:r>
                        <a:rPr lang="en-US" sz="1200">
                          <a:effectLst/>
                          <a:latin typeface="Arial"/>
                        </a:rPr>
                        <a:t>out_copy</a:t>
                      </a:r>
                    </a:p>
                  </a:txBody>
                  <a:tcPr marL="9343" marR="9343" marT="9343" marB="9343">
                    <a:lnL w="9525" cap="flat" cmpd="sng" algn="ctr">
                      <a:solidFill>
                        <a:srgbClr val="5F6D93"/>
                      </a:solidFill>
                      <a:prstDash val="solid"/>
                      <a:round/>
                      <a:headEnd type="none" w="med" len="med"/>
                      <a:tailEnd type="none" w="med" len="med"/>
                    </a:lnL>
                    <a:lnR w="9525" cap="flat" cmpd="sng" algn="ctr">
                      <a:solidFill>
                        <a:srgbClr val="5F6D93"/>
                      </a:solidFill>
                      <a:prstDash val="solid"/>
                      <a:round/>
                      <a:headEnd type="none" w="med" len="med"/>
                      <a:tailEnd type="none" w="med" len="med"/>
                    </a:lnR>
                    <a:lnT w="9525" cap="flat" cmpd="sng" algn="ctr">
                      <a:solidFill>
                        <a:srgbClr val="5F6D93"/>
                      </a:solidFill>
                      <a:prstDash val="solid"/>
                      <a:round/>
                      <a:headEnd type="none" w="med" len="med"/>
                      <a:tailEnd type="none" w="med" len="med"/>
                    </a:lnT>
                    <a:lnB w="9525" cap="flat" cmpd="sng" algn="ctr">
                      <a:solidFill>
                        <a:srgbClr val="5F6D93"/>
                      </a:solidFill>
                      <a:prstDash val="solid"/>
                      <a:round/>
                      <a:headEnd type="none" w="med" len="med"/>
                      <a:tailEnd type="none" w="med" len="med"/>
                    </a:lnB>
                    <a:solidFill>
                      <a:srgbClr val="FFFFFF"/>
                    </a:solidFill>
                  </a:tcPr>
                </a:tc>
                <a:tc>
                  <a:txBody>
                    <a:bodyPr/>
                    <a:lstStyle/>
                    <a:p>
                      <a:pPr algn="l" fontAlgn="t"/>
                      <a:r>
                        <a:rPr lang="ja-JP" altLang="en-US" sz="1200">
                          <a:effectLst/>
                          <a:latin typeface="Arial"/>
                        </a:rPr>
                        <a:t>イベントログを複数のアウトプットプラグインに渡すプラグイン</a:t>
                      </a:r>
                    </a:p>
                  </a:txBody>
                  <a:tcPr marL="9343" marR="9343" marT="9343" marB="9343">
                    <a:lnL w="9525" cap="flat" cmpd="sng" algn="ctr">
                      <a:solidFill>
                        <a:srgbClr val="5F6D93"/>
                      </a:solidFill>
                      <a:prstDash val="solid"/>
                      <a:round/>
                      <a:headEnd type="none" w="med" len="med"/>
                      <a:tailEnd type="none" w="med" len="med"/>
                    </a:lnL>
                    <a:lnR w="9525" cap="flat" cmpd="sng" algn="ctr">
                      <a:solidFill>
                        <a:srgbClr val="5F6D93"/>
                      </a:solidFill>
                      <a:prstDash val="solid"/>
                      <a:round/>
                      <a:headEnd type="none" w="med" len="med"/>
                      <a:tailEnd type="none" w="med" len="med"/>
                    </a:lnR>
                    <a:lnT w="9525" cap="flat" cmpd="sng" algn="ctr">
                      <a:solidFill>
                        <a:srgbClr val="5F6D93"/>
                      </a:solidFill>
                      <a:prstDash val="solid"/>
                      <a:round/>
                      <a:headEnd type="none" w="med" len="med"/>
                      <a:tailEnd type="none" w="med" len="med"/>
                    </a:lnT>
                    <a:lnB w="9525" cap="flat" cmpd="sng" algn="ctr">
                      <a:solidFill>
                        <a:srgbClr val="5F6D93"/>
                      </a:solidFill>
                      <a:prstDash val="solid"/>
                      <a:round/>
                      <a:headEnd type="none" w="med" len="med"/>
                      <a:tailEnd type="none" w="med" len="med"/>
                    </a:lnB>
                    <a:solidFill>
                      <a:srgbClr val="FFFFFF"/>
                    </a:solidFill>
                  </a:tcPr>
                </a:tc>
              </a:tr>
              <a:tr h="444593">
                <a:tc vMerge="1">
                  <a:txBody>
                    <a:bodyPr/>
                    <a:lstStyle/>
                    <a:p>
                      <a:pPr latinLnBrk="1"/>
                      <a:endParaRPr lang="ko-KR" altLang="en-US"/>
                    </a:p>
                  </a:txBody>
                  <a:tcPr/>
                </a:tc>
                <a:tc>
                  <a:txBody>
                    <a:bodyPr/>
                    <a:lstStyle/>
                    <a:p>
                      <a:pPr algn="l" fontAlgn="t"/>
                      <a:r>
                        <a:rPr lang="en-US" sz="1200">
                          <a:effectLst/>
                          <a:latin typeface="Arial"/>
                        </a:rPr>
                        <a:t>out_roundrobin</a:t>
                      </a:r>
                    </a:p>
                  </a:txBody>
                  <a:tcPr marL="9343" marR="9343" marT="9343" marB="9343">
                    <a:lnL w="9525" cap="flat" cmpd="sng" algn="ctr">
                      <a:solidFill>
                        <a:srgbClr val="5F6D93"/>
                      </a:solidFill>
                      <a:prstDash val="solid"/>
                      <a:round/>
                      <a:headEnd type="none" w="med" len="med"/>
                      <a:tailEnd type="none" w="med" len="med"/>
                    </a:lnL>
                    <a:lnR w="9525" cap="flat" cmpd="sng" algn="ctr">
                      <a:solidFill>
                        <a:srgbClr val="5F6D93"/>
                      </a:solidFill>
                      <a:prstDash val="solid"/>
                      <a:round/>
                      <a:headEnd type="none" w="med" len="med"/>
                      <a:tailEnd type="none" w="med" len="med"/>
                    </a:lnR>
                    <a:lnT w="9525" cap="flat" cmpd="sng" algn="ctr">
                      <a:solidFill>
                        <a:srgbClr val="5F6D93"/>
                      </a:solidFill>
                      <a:prstDash val="solid"/>
                      <a:round/>
                      <a:headEnd type="none" w="med" len="med"/>
                      <a:tailEnd type="none" w="med" len="med"/>
                    </a:lnT>
                    <a:lnB w="9525" cap="flat" cmpd="sng" algn="ctr">
                      <a:solidFill>
                        <a:srgbClr val="5F6D93"/>
                      </a:solidFill>
                      <a:prstDash val="solid"/>
                      <a:round/>
                      <a:headEnd type="none" w="med" len="med"/>
                      <a:tailEnd type="none" w="med" len="med"/>
                    </a:lnB>
                    <a:solidFill>
                      <a:srgbClr val="FFFFFF"/>
                    </a:solidFill>
                  </a:tcPr>
                </a:tc>
                <a:tc>
                  <a:txBody>
                    <a:bodyPr/>
                    <a:lstStyle/>
                    <a:p>
                      <a:pPr algn="l" fontAlgn="t"/>
                      <a:r>
                        <a:rPr lang="ja-JP" altLang="en-US" sz="1200">
                          <a:effectLst/>
                          <a:latin typeface="Arial"/>
                        </a:rPr>
                        <a:t>ラウンドロビンアルゴリズムを使用して、</a:t>
                      </a:r>
                      <a:br>
                        <a:rPr lang="ja-JP" altLang="en-US" sz="1200">
                          <a:effectLst/>
                          <a:latin typeface="Arial"/>
                        </a:rPr>
                      </a:br>
                      <a:r>
                        <a:rPr lang="ja-JP" altLang="en-US" sz="1200">
                          <a:effectLst/>
                          <a:latin typeface="Arial"/>
                        </a:rPr>
                        <a:t>複数のアウトプットにイベントログを分散させるプラグイン</a:t>
                      </a:r>
                    </a:p>
                  </a:txBody>
                  <a:tcPr marL="9343" marR="9343" marT="9343" marB="9343">
                    <a:lnL w="9525" cap="flat" cmpd="sng" algn="ctr">
                      <a:solidFill>
                        <a:srgbClr val="5F6D93"/>
                      </a:solidFill>
                      <a:prstDash val="solid"/>
                      <a:round/>
                      <a:headEnd type="none" w="med" len="med"/>
                      <a:tailEnd type="none" w="med" len="med"/>
                    </a:lnL>
                    <a:lnR w="9525" cap="flat" cmpd="sng" algn="ctr">
                      <a:solidFill>
                        <a:srgbClr val="5F6D93"/>
                      </a:solidFill>
                      <a:prstDash val="solid"/>
                      <a:round/>
                      <a:headEnd type="none" w="med" len="med"/>
                      <a:tailEnd type="none" w="med" len="med"/>
                    </a:lnR>
                    <a:lnT w="9525" cap="flat" cmpd="sng" algn="ctr">
                      <a:solidFill>
                        <a:srgbClr val="5F6D93"/>
                      </a:solidFill>
                      <a:prstDash val="solid"/>
                      <a:round/>
                      <a:headEnd type="none" w="med" len="med"/>
                      <a:tailEnd type="none" w="med" len="med"/>
                    </a:lnT>
                    <a:lnB w="9525" cap="flat" cmpd="sng" algn="ctr">
                      <a:solidFill>
                        <a:srgbClr val="5F6D93"/>
                      </a:solidFill>
                      <a:prstDash val="solid"/>
                      <a:round/>
                      <a:headEnd type="none" w="med" len="med"/>
                      <a:tailEnd type="none" w="med" len="med"/>
                    </a:lnB>
                    <a:solidFill>
                      <a:srgbClr val="FFFFFF"/>
                    </a:solidFill>
                  </a:tcPr>
                </a:tc>
              </a:tr>
              <a:tr h="191876">
                <a:tc vMerge="1">
                  <a:txBody>
                    <a:bodyPr/>
                    <a:lstStyle/>
                    <a:p>
                      <a:pPr latinLnBrk="1"/>
                      <a:endParaRPr lang="ko-KR" altLang="en-US"/>
                    </a:p>
                  </a:txBody>
                  <a:tcPr/>
                </a:tc>
                <a:tc>
                  <a:txBody>
                    <a:bodyPr/>
                    <a:lstStyle/>
                    <a:p>
                      <a:pPr algn="l" fontAlgn="t"/>
                      <a:r>
                        <a:rPr lang="en-US" sz="1200">
                          <a:effectLst/>
                          <a:latin typeface="Arial"/>
                        </a:rPr>
                        <a:t>out_stdout</a:t>
                      </a:r>
                    </a:p>
                  </a:txBody>
                  <a:tcPr marL="9343" marR="9343" marT="9343" marB="9343">
                    <a:lnL w="9525" cap="flat" cmpd="sng" algn="ctr">
                      <a:solidFill>
                        <a:srgbClr val="5F6D93"/>
                      </a:solidFill>
                      <a:prstDash val="solid"/>
                      <a:round/>
                      <a:headEnd type="none" w="med" len="med"/>
                      <a:tailEnd type="none" w="med" len="med"/>
                    </a:lnL>
                    <a:lnR w="9525" cap="flat" cmpd="sng" algn="ctr">
                      <a:solidFill>
                        <a:srgbClr val="5F6D93"/>
                      </a:solidFill>
                      <a:prstDash val="solid"/>
                      <a:round/>
                      <a:headEnd type="none" w="med" len="med"/>
                      <a:tailEnd type="none" w="med" len="med"/>
                    </a:lnR>
                    <a:lnT w="9525" cap="flat" cmpd="sng" algn="ctr">
                      <a:solidFill>
                        <a:srgbClr val="5F6D93"/>
                      </a:solidFill>
                      <a:prstDash val="solid"/>
                      <a:round/>
                      <a:headEnd type="none" w="med" len="med"/>
                      <a:tailEnd type="none" w="med" len="med"/>
                    </a:lnT>
                    <a:lnB w="9525" cap="flat" cmpd="sng" algn="ctr">
                      <a:solidFill>
                        <a:srgbClr val="5F6D93"/>
                      </a:solidFill>
                      <a:prstDash val="solid"/>
                      <a:round/>
                      <a:headEnd type="none" w="med" len="med"/>
                      <a:tailEnd type="none" w="med" len="med"/>
                    </a:lnB>
                    <a:solidFill>
                      <a:srgbClr val="FFFFFF"/>
                    </a:solidFill>
                  </a:tcPr>
                </a:tc>
                <a:tc>
                  <a:txBody>
                    <a:bodyPr/>
                    <a:lstStyle/>
                    <a:p>
                      <a:pPr algn="l" fontAlgn="t"/>
                      <a:r>
                        <a:rPr lang="en-US" altLang="ja-JP" sz="1200">
                          <a:effectLst/>
                          <a:latin typeface="Arial"/>
                        </a:rPr>
                        <a:t>stdout</a:t>
                      </a:r>
                      <a:r>
                        <a:rPr lang="ja-JP" altLang="en-US" sz="1200">
                          <a:effectLst/>
                          <a:latin typeface="Arial"/>
                        </a:rPr>
                        <a:t>にイベントログをプリントするプラグイン</a:t>
                      </a:r>
                    </a:p>
                  </a:txBody>
                  <a:tcPr marL="9343" marR="9343" marT="9343" marB="9343">
                    <a:lnL w="9525" cap="flat" cmpd="sng" algn="ctr">
                      <a:solidFill>
                        <a:srgbClr val="5F6D93"/>
                      </a:solidFill>
                      <a:prstDash val="solid"/>
                      <a:round/>
                      <a:headEnd type="none" w="med" len="med"/>
                      <a:tailEnd type="none" w="med" len="med"/>
                    </a:lnL>
                    <a:lnR w="9525" cap="flat" cmpd="sng" algn="ctr">
                      <a:solidFill>
                        <a:srgbClr val="5F6D93"/>
                      </a:solidFill>
                      <a:prstDash val="solid"/>
                      <a:round/>
                      <a:headEnd type="none" w="med" len="med"/>
                      <a:tailEnd type="none" w="med" len="med"/>
                    </a:lnR>
                    <a:lnT w="9525" cap="flat" cmpd="sng" algn="ctr">
                      <a:solidFill>
                        <a:srgbClr val="5F6D93"/>
                      </a:solidFill>
                      <a:prstDash val="solid"/>
                      <a:round/>
                      <a:headEnd type="none" w="med" len="med"/>
                      <a:tailEnd type="none" w="med" len="med"/>
                    </a:lnT>
                    <a:lnB w="9525" cap="flat" cmpd="sng" algn="ctr">
                      <a:solidFill>
                        <a:srgbClr val="5F6D93"/>
                      </a:solidFill>
                      <a:prstDash val="solid"/>
                      <a:round/>
                      <a:headEnd type="none" w="med" len="med"/>
                      <a:tailEnd type="none" w="med" len="med"/>
                    </a:lnB>
                    <a:solidFill>
                      <a:srgbClr val="FFFFFF"/>
                    </a:solidFill>
                  </a:tcPr>
                </a:tc>
              </a:tr>
              <a:tr h="172632">
                <a:tc vMerge="1">
                  <a:txBody>
                    <a:bodyPr/>
                    <a:lstStyle/>
                    <a:p>
                      <a:pPr latinLnBrk="1"/>
                      <a:endParaRPr lang="ko-KR" altLang="en-US"/>
                    </a:p>
                  </a:txBody>
                  <a:tcPr/>
                </a:tc>
                <a:tc>
                  <a:txBody>
                    <a:bodyPr/>
                    <a:lstStyle/>
                    <a:p>
                      <a:pPr algn="l" fontAlgn="t"/>
                      <a:r>
                        <a:rPr lang="en-US" sz="1200">
                          <a:effectLst/>
                          <a:latin typeface="Arial"/>
                        </a:rPr>
                        <a:t>out_null</a:t>
                      </a:r>
                    </a:p>
                  </a:txBody>
                  <a:tcPr marL="9343" marR="9343" marT="9343" marB="9343">
                    <a:lnL w="9525" cap="flat" cmpd="sng" algn="ctr">
                      <a:solidFill>
                        <a:srgbClr val="5F6D93"/>
                      </a:solidFill>
                      <a:prstDash val="solid"/>
                      <a:round/>
                      <a:headEnd type="none" w="med" len="med"/>
                      <a:tailEnd type="none" w="med" len="med"/>
                    </a:lnL>
                    <a:lnR w="9525" cap="flat" cmpd="sng" algn="ctr">
                      <a:solidFill>
                        <a:srgbClr val="5F6D93"/>
                      </a:solidFill>
                      <a:prstDash val="solid"/>
                      <a:round/>
                      <a:headEnd type="none" w="med" len="med"/>
                      <a:tailEnd type="none" w="med" len="med"/>
                    </a:lnR>
                    <a:lnT w="9525" cap="flat" cmpd="sng" algn="ctr">
                      <a:solidFill>
                        <a:srgbClr val="5F6D93"/>
                      </a:solidFill>
                      <a:prstDash val="solid"/>
                      <a:round/>
                      <a:headEnd type="none" w="med" len="med"/>
                      <a:tailEnd type="none" w="med" len="med"/>
                    </a:lnT>
                    <a:lnB w="9525" cap="flat" cmpd="sng" algn="ctr">
                      <a:solidFill>
                        <a:srgbClr val="5F6D93"/>
                      </a:solidFill>
                      <a:prstDash val="solid"/>
                      <a:round/>
                      <a:headEnd type="none" w="med" len="med"/>
                      <a:tailEnd type="none" w="med" len="med"/>
                    </a:lnB>
                    <a:solidFill>
                      <a:srgbClr val="FFFFFF"/>
                    </a:solidFill>
                  </a:tcPr>
                </a:tc>
                <a:tc>
                  <a:txBody>
                    <a:bodyPr/>
                    <a:lstStyle/>
                    <a:p>
                      <a:pPr algn="l" fontAlgn="t"/>
                      <a:r>
                        <a:rPr lang="ja-JP" altLang="en-US" sz="1200">
                          <a:effectLst/>
                          <a:latin typeface="Arial"/>
                        </a:rPr>
                        <a:t>ログを捨てるプラグイン</a:t>
                      </a:r>
                    </a:p>
                  </a:txBody>
                  <a:tcPr marL="9343" marR="9343" marT="9343" marB="9343">
                    <a:lnL w="9525" cap="flat" cmpd="sng" algn="ctr">
                      <a:solidFill>
                        <a:srgbClr val="5F6D93"/>
                      </a:solidFill>
                      <a:prstDash val="solid"/>
                      <a:round/>
                      <a:headEnd type="none" w="med" len="med"/>
                      <a:tailEnd type="none" w="med" len="med"/>
                    </a:lnL>
                    <a:lnR w="9525" cap="flat" cmpd="sng" algn="ctr">
                      <a:solidFill>
                        <a:srgbClr val="5F6D93"/>
                      </a:solidFill>
                      <a:prstDash val="solid"/>
                      <a:round/>
                      <a:headEnd type="none" w="med" len="med"/>
                      <a:tailEnd type="none" w="med" len="med"/>
                    </a:lnR>
                    <a:lnT w="9525" cap="flat" cmpd="sng" algn="ctr">
                      <a:solidFill>
                        <a:srgbClr val="5F6D93"/>
                      </a:solidFill>
                      <a:prstDash val="solid"/>
                      <a:round/>
                      <a:headEnd type="none" w="med" len="med"/>
                      <a:tailEnd type="none" w="med" len="med"/>
                    </a:lnT>
                    <a:lnB w="9525" cap="flat" cmpd="sng" algn="ctr">
                      <a:solidFill>
                        <a:srgbClr val="5F6D93"/>
                      </a:solidFill>
                      <a:prstDash val="solid"/>
                      <a:round/>
                      <a:headEnd type="none" w="med" len="med"/>
                      <a:tailEnd type="none" w="med" len="med"/>
                    </a:lnB>
                    <a:solidFill>
                      <a:srgbClr val="FFFFFF"/>
                    </a:solidFill>
                  </a:tcPr>
                </a:tc>
              </a:tr>
              <a:tr h="444593">
                <a:tc vMerge="1">
                  <a:txBody>
                    <a:bodyPr/>
                    <a:lstStyle/>
                    <a:p>
                      <a:pPr latinLnBrk="1"/>
                      <a:endParaRPr lang="ko-KR" altLang="en-US"/>
                    </a:p>
                  </a:txBody>
                  <a:tcPr/>
                </a:tc>
                <a:tc>
                  <a:txBody>
                    <a:bodyPr/>
                    <a:lstStyle/>
                    <a:p>
                      <a:pPr algn="l" fontAlgn="t"/>
                      <a:r>
                        <a:rPr lang="en-US" sz="1200">
                          <a:effectLst/>
                          <a:latin typeface="Arial"/>
                        </a:rPr>
                        <a:t>out_s3</a:t>
                      </a:r>
                    </a:p>
                  </a:txBody>
                  <a:tcPr marL="9343" marR="9343" marT="9343" marB="9343">
                    <a:lnL w="9525" cap="flat" cmpd="sng" algn="ctr">
                      <a:solidFill>
                        <a:srgbClr val="5F6D93"/>
                      </a:solidFill>
                      <a:prstDash val="solid"/>
                      <a:round/>
                      <a:headEnd type="none" w="med" len="med"/>
                      <a:tailEnd type="none" w="med" len="med"/>
                    </a:lnL>
                    <a:lnR w="9525" cap="flat" cmpd="sng" algn="ctr">
                      <a:solidFill>
                        <a:srgbClr val="5F6D93"/>
                      </a:solidFill>
                      <a:prstDash val="solid"/>
                      <a:round/>
                      <a:headEnd type="none" w="med" len="med"/>
                      <a:tailEnd type="none" w="med" len="med"/>
                    </a:lnR>
                    <a:lnT w="9525" cap="flat" cmpd="sng" algn="ctr">
                      <a:solidFill>
                        <a:srgbClr val="5F6D93"/>
                      </a:solidFill>
                      <a:prstDash val="solid"/>
                      <a:round/>
                      <a:headEnd type="none" w="med" len="med"/>
                      <a:tailEnd type="none" w="med" len="med"/>
                    </a:lnT>
                    <a:lnB w="9525" cap="flat" cmpd="sng" algn="ctr">
                      <a:solidFill>
                        <a:srgbClr val="5F6D93"/>
                      </a:solidFill>
                      <a:prstDash val="solid"/>
                      <a:round/>
                      <a:headEnd type="none" w="med" len="med"/>
                      <a:tailEnd type="none" w="med" len="med"/>
                    </a:lnB>
                    <a:solidFill>
                      <a:srgbClr val="FFFFFF"/>
                    </a:solidFill>
                  </a:tcPr>
                </a:tc>
                <a:tc>
                  <a:txBody>
                    <a:bodyPr/>
                    <a:lstStyle/>
                    <a:p>
                      <a:pPr algn="l" fontAlgn="t"/>
                      <a:r>
                        <a:rPr lang="en-US" altLang="ja-JP" sz="1200">
                          <a:effectLst/>
                          <a:latin typeface="Arial"/>
                        </a:rPr>
                        <a:t>Amazon S3</a:t>
                      </a:r>
                      <a:r>
                        <a:rPr lang="ja-JP" altLang="en-US" sz="1200">
                          <a:effectLst/>
                          <a:latin typeface="Arial"/>
                        </a:rPr>
                        <a:t>クラウドオブジェクトストレージサービスに</a:t>
                      </a:r>
                      <a:br>
                        <a:rPr lang="ja-JP" altLang="en-US" sz="1200">
                          <a:effectLst/>
                          <a:latin typeface="Arial"/>
                        </a:rPr>
                      </a:br>
                      <a:r>
                        <a:rPr lang="ja-JP" altLang="en-US" sz="1200">
                          <a:effectLst/>
                          <a:latin typeface="Arial"/>
                        </a:rPr>
                        <a:t>イベントログを書き込むプラグイン</a:t>
                      </a:r>
                    </a:p>
                  </a:txBody>
                  <a:tcPr marL="9343" marR="9343" marT="9343" marB="9343">
                    <a:lnL w="9525" cap="flat" cmpd="sng" algn="ctr">
                      <a:solidFill>
                        <a:srgbClr val="5F6D93"/>
                      </a:solidFill>
                      <a:prstDash val="solid"/>
                      <a:round/>
                      <a:headEnd type="none" w="med" len="med"/>
                      <a:tailEnd type="none" w="med" len="med"/>
                    </a:lnL>
                    <a:lnR w="9525" cap="flat" cmpd="sng" algn="ctr">
                      <a:solidFill>
                        <a:srgbClr val="5F6D93"/>
                      </a:solidFill>
                      <a:prstDash val="solid"/>
                      <a:round/>
                      <a:headEnd type="none" w="med" len="med"/>
                      <a:tailEnd type="none" w="med" len="med"/>
                    </a:lnR>
                    <a:lnT w="9525" cap="flat" cmpd="sng" algn="ctr">
                      <a:solidFill>
                        <a:srgbClr val="5F6D93"/>
                      </a:solidFill>
                      <a:prstDash val="solid"/>
                      <a:round/>
                      <a:headEnd type="none" w="med" len="med"/>
                      <a:tailEnd type="none" w="med" len="med"/>
                    </a:lnT>
                    <a:lnB w="9525" cap="flat" cmpd="sng" algn="ctr">
                      <a:solidFill>
                        <a:srgbClr val="5F6D93"/>
                      </a:solidFill>
                      <a:prstDash val="solid"/>
                      <a:round/>
                      <a:headEnd type="none" w="med" len="med"/>
                      <a:tailEnd type="none" w="med" len="med"/>
                    </a:lnB>
                    <a:solidFill>
                      <a:srgbClr val="FFFFFF"/>
                    </a:solidFill>
                  </a:tcPr>
                </a:tc>
              </a:tr>
              <a:tr h="191876">
                <a:tc vMerge="1">
                  <a:txBody>
                    <a:bodyPr/>
                    <a:lstStyle/>
                    <a:p>
                      <a:pPr latinLnBrk="1"/>
                      <a:endParaRPr lang="ko-KR" altLang="en-US"/>
                    </a:p>
                  </a:txBody>
                  <a:tcPr/>
                </a:tc>
                <a:tc>
                  <a:txBody>
                    <a:bodyPr/>
                    <a:lstStyle/>
                    <a:p>
                      <a:pPr algn="l" fontAlgn="t"/>
                      <a:r>
                        <a:rPr lang="en-US" sz="1200">
                          <a:effectLst/>
                          <a:latin typeface="Arial"/>
                        </a:rPr>
                        <a:t>out_mongo</a:t>
                      </a:r>
                    </a:p>
                  </a:txBody>
                  <a:tcPr marL="9343" marR="9343" marT="9343" marB="9343">
                    <a:lnL w="9525" cap="flat" cmpd="sng" algn="ctr">
                      <a:solidFill>
                        <a:srgbClr val="5F6D93"/>
                      </a:solidFill>
                      <a:prstDash val="solid"/>
                      <a:round/>
                      <a:headEnd type="none" w="med" len="med"/>
                      <a:tailEnd type="none" w="med" len="med"/>
                    </a:lnL>
                    <a:lnR w="9525" cap="flat" cmpd="sng" algn="ctr">
                      <a:solidFill>
                        <a:srgbClr val="5F6D93"/>
                      </a:solidFill>
                      <a:prstDash val="solid"/>
                      <a:round/>
                      <a:headEnd type="none" w="med" len="med"/>
                      <a:tailEnd type="none" w="med" len="med"/>
                    </a:lnR>
                    <a:lnT w="9525" cap="flat" cmpd="sng" algn="ctr">
                      <a:solidFill>
                        <a:srgbClr val="5F6D93"/>
                      </a:solidFill>
                      <a:prstDash val="solid"/>
                      <a:round/>
                      <a:headEnd type="none" w="med" len="med"/>
                      <a:tailEnd type="none" w="med" len="med"/>
                    </a:lnT>
                    <a:lnB w="9525" cap="flat" cmpd="sng" algn="ctr">
                      <a:solidFill>
                        <a:srgbClr val="5F6D93"/>
                      </a:solidFill>
                      <a:prstDash val="solid"/>
                      <a:round/>
                      <a:headEnd type="none" w="med" len="med"/>
                      <a:tailEnd type="none" w="med" len="med"/>
                    </a:lnB>
                    <a:solidFill>
                      <a:srgbClr val="FFFFFF"/>
                    </a:solidFill>
                  </a:tcPr>
                </a:tc>
                <a:tc>
                  <a:txBody>
                    <a:bodyPr/>
                    <a:lstStyle/>
                    <a:p>
                      <a:pPr algn="l" fontAlgn="t"/>
                      <a:r>
                        <a:rPr lang="en-US" altLang="ja-JP" sz="1200">
                          <a:effectLst/>
                          <a:latin typeface="Arial"/>
                        </a:rPr>
                        <a:t>MongoDB</a:t>
                      </a:r>
                      <a:r>
                        <a:rPr lang="ja-JP" altLang="en-US" sz="1200">
                          <a:effectLst/>
                          <a:latin typeface="Arial"/>
                        </a:rPr>
                        <a:t>にイベントログを書き込むプラグイン</a:t>
                      </a:r>
                    </a:p>
                  </a:txBody>
                  <a:tcPr marL="9343" marR="9343" marT="9343" marB="9343">
                    <a:lnL w="9525" cap="flat" cmpd="sng" algn="ctr">
                      <a:solidFill>
                        <a:srgbClr val="5F6D93"/>
                      </a:solidFill>
                      <a:prstDash val="solid"/>
                      <a:round/>
                      <a:headEnd type="none" w="med" len="med"/>
                      <a:tailEnd type="none" w="med" len="med"/>
                    </a:lnL>
                    <a:lnR w="9525" cap="flat" cmpd="sng" algn="ctr">
                      <a:solidFill>
                        <a:srgbClr val="5F6D93"/>
                      </a:solidFill>
                      <a:prstDash val="solid"/>
                      <a:round/>
                      <a:headEnd type="none" w="med" len="med"/>
                      <a:tailEnd type="none" w="med" len="med"/>
                    </a:lnR>
                    <a:lnT w="9525" cap="flat" cmpd="sng" algn="ctr">
                      <a:solidFill>
                        <a:srgbClr val="5F6D93"/>
                      </a:solidFill>
                      <a:prstDash val="solid"/>
                      <a:round/>
                      <a:headEnd type="none" w="med" len="med"/>
                      <a:tailEnd type="none" w="med" len="med"/>
                    </a:lnT>
                    <a:lnB w="9525" cap="flat" cmpd="sng" algn="ctr">
                      <a:solidFill>
                        <a:srgbClr val="5F6D93"/>
                      </a:solidFill>
                      <a:prstDash val="solid"/>
                      <a:round/>
                      <a:headEnd type="none" w="med" len="med"/>
                      <a:tailEnd type="none" w="med" len="med"/>
                    </a:lnB>
                    <a:solidFill>
                      <a:srgbClr val="FFFFFF"/>
                    </a:solidFill>
                  </a:tcPr>
                </a:tc>
              </a:tr>
              <a:tr h="360353">
                <a:tc vMerge="1">
                  <a:txBody>
                    <a:bodyPr/>
                    <a:lstStyle/>
                    <a:p>
                      <a:pPr latinLnBrk="1"/>
                      <a:endParaRPr lang="ko-KR" altLang="en-US"/>
                    </a:p>
                  </a:txBody>
                  <a:tcPr/>
                </a:tc>
                <a:tc>
                  <a:txBody>
                    <a:bodyPr/>
                    <a:lstStyle/>
                    <a:p>
                      <a:pPr algn="l" fontAlgn="t"/>
                      <a:r>
                        <a:rPr lang="en-US" sz="1200">
                          <a:effectLst/>
                          <a:latin typeface="Arial"/>
                        </a:rPr>
                        <a:t>out_mongo_replset</a:t>
                      </a:r>
                    </a:p>
                  </a:txBody>
                  <a:tcPr marL="9343" marR="9343" marT="9343" marB="9343">
                    <a:lnL w="9525" cap="flat" cmpd="sng" algn="ctr">
                      <a:solidFill>
                        <a:srgbClr val="5F6D93"/>
                      </a:solidFill>
                      <a:prstDash val="solid"/>
                      <a:round/>
                      <a:headEnd type="none" w="med" len="med"/>
                      <a:tailEnd type="none" w="med" len="med"/>
                    </a:lnL>
                    <a:lnR w="9525" cap="flat" cmpd="sng" algn="ctr">
                      <a:solidFill>
                        <a:srgbClr val="5F6D93"/>
                      </a:solidFill>
                      <a:prstDash val="solid"/>
                      <a:round/>
                      <a:headEnd type="none" w="med" len="med"/>
                      <a:tailEnd type="none" w="med" len="med"/>
                    </a:lnR>
                    <a:lnT w="9525" cap="flat" cmpd="sng" algn="ctr">
                      <a:solidFill>
                        <a:srgbClr val="5F6D93"/>
                      </a:solidFill>
                      <a:prstDash val="solid"/>
                      <a:round/>
                      <a:headEnd type="none" w="med" len="med"/>
                      <a:tailEnd type="none" w="med" len="med"/>
                    </a:lnT>
                    <a:lnB w="9525" cap="flat" cmpd="sng" algn="ctr">
                      <a:solidFill>
                        <a:srgbClr val="5F6D93"/>
                      </a:solidFill>
                      <a:prstDash val="solid"/>
                      <a:round/>
                      <a:headEnd type="none" w="med" len="med"/>
                      <a:tailEnd type="none" w="med" len="med"/>
                    </a:lnB>
                    <a:solidFill>
                      <a:srgbClr val="FFFFFF"/>
                    </a:solidFill>
                  </a:tcPr>
                </a:tc>
                <a:tc>
                  <a:txBody>
                    <a:bodyPr/>
                    <a:lstStyle/>
                    <a:p>
                      <a:pPr algn="l" fontAlgn="t"/>
                      <a:r>
                        <a:rPr lang="en-US" altLang="ja-JP" sz="1200">
                          <a:effectLst/>
                          <a:latin typeface="Arial"/>
                        </a:rPr>
                        <a:t>ReplicaSet</a:t>
                      </a:r>
                      <a:r>
                        <a:rPr lang="ja-JP" altLang="en-US" sz="1200">
                          <a:effectLst/>
                          <a:latin typeface="Arial"/>
                        </a:rPr>
                        <a:t>を使用しているユーザー用の</a:t>
                      </a:r>
                      <a:r>
                        <a:rPr lang="en-US" altLang="ja-JP" sz="1200">
                          <a:effectLst/>
                          <a:latin typeface="Arial"/>
                        </a:rPr>
                        <a:t>MongoDB</a:t>
                      </a:r>
                      <a:r>
                        <a:rPr lang="ja-JP" altLang="en-US" sz="1200">
                          <a:effectLst/>
                          <a:latin typeface="Arial"/>
                        </a:rPr>
                        <a:t>に</a:t>
                      </a:r>
                      <a:br>
                        <a:rPr lang="ja-JP" altLang="en-US" sz="1200">
                          <a:effectLst/>
                          <a:latin typeface="Arial"/>
                        </a:rPr>
                      </a:br>
                      <a:r>
                        <a:rPr lang="ja-JP" altLang="en-US" sz="1200">
                          <a:effectLst/>
                          <a:latin typeface="Arial"/>
                        </a:rPr>
                        <a:t>イベントログを書き込むプラグイン</a:t>
                      </a:r>
                    </a:p>
                  </a:txBody>
                  <a:tcPr marL="9343" marR="9343" marT="9343" marB="9343">
                    <a:lnL w="9525" cap="flat" cmpd="sng" algn="ctr">
                      <a:solidFill>
                        <a:srgbClr val="5F6D93"/>
                      </a:solidFill>
                      <a:prstDash val="solid"/>
                      <a:round/>
                      <a:headEnd type="none" w="med" len="med"/>
                      <a:tailEnd type="none" w="med" len="med"/>
                    </a:lnL>
                    <a:lnR w="9525" cap="flat" cmpd="sng" algn="ctr">
                      <a:solidFill>
                        <a:srgbClr val="5F6D93"/>
                      </a:solidFill>
                      <a:prstDash val="solid"/>
                      <a:round/>
                      <a:headEnd type="none" w="med" len="med"/>
                      <a:tailEnd type="none" w="med" len="med"/>
                    </a:lnR>
                    <a:lnT w="9525" cap="flat" cmpd="sng" algn="ctr">
                      <a:solidFill>
                        <a:srgbClr val="5F6D93"/>
                      </a:solidFill>
                      <a:prstDash val="solid"/>
                      <a:round/>
                      <a:headEnd type="none" w="med" len="med"/>
                      <a:tailEnd type="none" w="med" len="med"/>
                    </a:lnT>
                    <a:lnB w="9525" cap="flat" cmpd="sng" algn="ctr">
                      <a:solidFill>
                        <a:srgbClr val="5F6D93"/>
                      </a:solidFill>
                      <a:prstDash val="solid"/>
                      <a:round/>
                      <a:headEnd type="none" w="med" len="med"/>
                      <a:tailEnd type="none" w="med" len="med"/>
                    </a:lnB>
                    <a:solidFill>
                      <a:srgbClr val="FFFFFF"/>
                    </a:solidFill>
                  </a:tcPr>
                </a:tc>
              </a:tr>
              <a:tr h="360353">
                <a:tc vMerge="1">
                  <a:txBody>
                    <a:bodyPr/>
                    <a:lstStyle/>
                    <a:p>
                      <a:pPr latinLnBrk="1"/>
                      <a:endParaRPr lang="ko-KR" altLang="en-US"/>
                    </a:p>
                  </a:txBody>
                  <a:tcPr/>
                </a:tc>
                <a:tc>
                  <a:txBody>
                    <a:bodyPr/>
                    <a:lstStyle/>
                    <a:p>
                      <a:pPr algn="l" fontAlgn="t"/>
                      <a:r>
                        <a:rPr lang="en-US" sz="1200">
                          <a:effectLst/>
                          <a:latin typeface="Arial"/>
                        </a:rPr>
                        <a:t>out_webhdfs</a:t>
                      </a:r>
                    </a:p>
                  </a:txBody>
                  <a:tcPr marL="9343" marR="9343" marT="9343" marB="9343">
                    <a:lnL w="9525" cap="flat" cmpd="sng" algn="ctr">
                      <a:solidFill>
                        <a:srgbClr val="5F6D93"/>
                      </a:solidFill>
                      <a:prstDash val="solid"/>
                      <a:round/>
                      <a:headEnd type="none" w="med" len="med"/>
                      <a:tailEnd type="none" w="med" len="med"/>
                    </a:lnL>
                    <a:lnR w="9525" cap="flat" cmpd="sng" algn="ctr">
                      <a:solidFill>
                        <a:srgbClr val="5F6D93"/>
                      </a:solidFill>
                      <a:prstDash val="solid"/>
                      <a:round/>
                      <a:headEnd type="none" w="med" len="med"/>
                      <a:tailEnd type="none" w="med" len="med"/>
                    </a:lnR>
                    <a:lnT w="9525" cap="flat" cmpd="sng" algn="ctr">
                      <a:solidFill>
                        <a:srgbClr val="5F6D93"/>
                      </a:solidFill>
                      <a:prstDash val="solid"/>
                      <a:round/>
                      <a:headEnd type="none" w="med" len="med"/>
                      <a:tailEnd type="none" w="med" len="med"/>
                    </a:lnT>
                    <a:lnB w="9525" cap="flat" cmpd="sng" algn="ctr">
                      <a:solidFill>
                        <a:srgbClr val="5F6D93"/>
                      </a:solidFill>
                      <a:prstDash val="solid"/>
                      <a:round/>
                      <a:headEnd type="none" w="med" len="med"/>
                      <a:tailEnd type="none" w="med" len="med"/>
                    </a:lnB>
                    <a:solidFill>
                      <a:srgbClr val="FFFFFF"/>
                    </a:solidFill>
                  </a:tcPr>
                </a:tc>
                <a:tc>
                  <a:txBody>
                    <a:bodyPr/>
                    <a:lstStyle/>
                    <a:p>
                      <a:pPr algn="l" fontAlgn="t"/>
                      <a:r>
                        <a:rPr lang="en-US" sz="1200">
                          <a:effectLst/>
                          <a:latin typeface="Arial"/>
                        </a:rPr>
                        <a:t>HDFS (Hadoop Distributed File System)</a:t>
                      </a:r>
                      <a:r>
                        <a:rPr lang="ja-JP" altLang="en-US" sz="1200">
                          <a:effectLst/>
                          <a:latin typeface="Arial"/>
                        </a:rPr>
                        <a:t>に</a:t>
                      </a:r>
                      <a:br>
                        <a:rPr lang="ja-JP" altLang="en-US" sz="1200">
                          <a:effectLst/>
                          <a:latin typeface="Arial"/>
                        </a:rPr>
                      </a:br>
                      <a:r>
                        <a:rPr lang="ja-JP" altLang="en-US" sz="1200">
                          <a:effectLst/>
                          <a:latin typeface="Arial"/>
                        </a:rPr>
                        <a:t>イベントログを</a:t>
                      </a:r>
                      <a:r>
                        <a:rPr lang="ko-KR" altLang="en-US" sz="1200">
                          <a:effectLst/>
                          <a:latin typeface="Arial"/>
                        </a:rPr>
                        <a:t>書</a:t>
                      </a:r>
                      <a:r>
                        <a:rPr lang="ja-JP" altLang="en-US" sz="1200">
                          <a:effectLst/>
                          <a:latin typeface="Arial"/>
                        </a:rPr>
                        <a:t>き</a:t>
                      </a:r>
                      <a:r>
                        <a:rPr lang="ko-KR" altLang="en-US" sz="1200">
                          <a:effectLst/>
                          <a:latin typeface="Arial"/>
                        </a:rPr>
                        <a:t>込</a:t>
                      </a:r>
                      <a:r>
                        <a:rPr lang="ja-JP" altLang="en-US" sz="1200">
                          <a:effectLst/>
                          <a:latin typeface="Arial"/>
                        </a:rPr>
                        <a:t>むプラグイン</a:t>
                      </a:r>
                    </a:p>
                  </a:txBody>
                  <a:tcPr marL="9343" marR="9343" marT="9343" marB="9343">
                    <a:lnL w="9525" cap="flat" cmpd="sng" algn="ctr">
                      <a:solidFill>
                        <a:srgbClr val="5F6D93"/>
                      </a:solidFill>
                      <a:prstDash val="solid"/>
                      <a:round/>
                      <a:headEnd type="none" w="med" len="med"/>
                      <a:tailEnd type="none" w="med" len="med"/>
                    </a:lnL>
                    <a:lnR w="9525" cap="flat" cmpd="sng" algn="ctr">
                      <a:solidFill>
                        <a:srgbClr val="5F6D93"/>
                      </a:solidFill>
                      <a:prstDash val="solid"/>
                      <a:round/>
                      <a:headEnd type="none" w="med" len="med"/>
                      <a:tailEnd type="none" w="med" len="med"/>
                    </a:lnR>
                    <a:lnT w="9525" cap="flat" cmpd="sng" algn="ctr">
                      <a:solidFill>
                        <a:srgbClr val="5F6D93"/>
                      </a:solidFill>
                      <a:prstDash val="solid"/>
                      <a:round/>
                      <a:headEnd type="none" w="med" len="med"/>
                      <a:tailEnd type="none" w="med" len="med"/>
                    </a:lnT>
                    <a:lnB w="9525" cap="flat" cmpd="sng" algn="ctr">
                      <a:solidFill>
                        <a:srgbClr val="5F6D93"/>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4802740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332656"/>
            <a:ext cx="4392488" cy="584775"/>
          </a:xfrm>
          <a:prstGeom prst="rect">
            <a:avLst/>
          </a:prstGeom>
          <a:noFill/>
        </p:spPr>
        <p:txBody>
          <a:bodyPr wrap="square" rtlCol="0">
            <a:spAutoFit/>
          </a:bodyPr>
          <a:lstStyle/>
          <a:p>
            <a:r>
              <a:rPr lang="en-US" altLang="ko-KR" sz="3200" b="1" smtClean="0"/>
              <a:t>Client libraries</a:t>
            </a:r>
            <a:endParaRPr lang="ko-KR" altLang="en-US" sz="3200" b="1"/>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340768"/>
            <a:ext cx="7334483" cy="43787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13275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332656"/>
            <a:ext cx="4392488" cy="584775"/>
          </a:xfrm>
          <a:prstGeom prst="rect">
            <a:avLst/>
          </a:prstGeom>
          <a:noFill/>
        </p:spPr>
        <p:txBody>
          <a:bodyPr wrap="square" rtlCol="0">
            <a:spAutoFit/>
          </a:bodyPr>
          <a:lstStyle/>
          <a:p>
            <a:r>
              <a:rPr lang="ko-KR" altLang="en-US" sz="3200" b="1" smtClean="0"/>
              <a:t>사례 </a:t>
            </a:r>
            <a:r>
              <a:rPr lang="en-US" altLang="ko-KR" sz="3200" b="1" smtClean="0"/>
              <a:t>1</a:t>
            </a:r>
            <a:endParaRPr lang="ko-KR" altLang="en-US" sz="3200" b="1"/>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196752"/>
            <a:ext cx="7013856" cy="46424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1484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332656"/>
            <a:ext cx="4392488" cy="584775"/>
          </a:xfrm>
          <a:prstGeom prst="rect">
            <a:avLst/>
          </a:prstGeom>
          <a:noFill/>
        </p:spPr>
        <p:txBody>
          <a:bodyPr wrap="square" rtlCol="0">
            <a:spAutoFit/>
          </a:bodyPr>
          <a:lstStyle/>
          <a:p>
            <a:r>
              <a:rPr lang="ko-KR" altLang="en-US" sz="3200" b="1" smtClean="0"/>
              <a:t>사례 </a:t>
            </a:r>
            <a:r>
              <a:rPr lang="en-US" altLang="ko-KR" sz="3200" b="1" smtClean="0"/>
              <a:t>2</a:t>
            </a:r>
            <a:endParaRPr lang="ko-KR" altLang="en-US" sz="3200" b="1"/>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255456"/>
            <a:ext cx="6492746" cy="4733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61692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332656"/>
            <a:ext cx="4392488" cy="584775"/>
          </a:xfrm>
          <a:prstGeom prst="rect">
            <a:avLst/>
          </a:prstGeom>
          <a:noFill/>
        </p:spPr>
        <p:txBody>
          <a:bodyPr wrap="square" rtlCol="0">
            <a:spAutoFit/>
          </a:bodyPr>
          <a:lstStyle/>
          <a:p>
            <a:r>
              <a:rPr lang="ko-KR" altLang="en-US" sz="3200" b="1" smtClean="0"/>
              <a:t>사례 </a:t>
            </a:r>
            <a:r>
              <a:rPr lang="en-US" altLang="ko-KR" sz="3200" b="1" smtClean="0"/>
              <a:t>3</a:t>
            </a:r>
            <a:endParaRPr lang="ko-KR" altLang="en-US" sz="3200" b="1"/>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340768"/>
            <a:ext cx="7077587" cy="44109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651796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332656"/>
            <a:ext cx="4392488" cy="584775"/>
          </a:xfrm>
          <a:prstGeom prst="rect">
            <a:avLst/>
          </a:prstGeom>
          <a:noFill/>
        </p:spPr>
        <p:txBody>
          <a:bodyPr wrap="square" rtlCol="0">
            <a:spAutoFit/>
          </a:bodyPr>
          <a:lstStyle/>
          <a:p>
            <a:r>
              <a:rPr lang="ko-KR" altLang="en-US" sz="3200" b="1" smtClean="0"/>
              <a:t>사례</a:t>
            </a:r>
            <a:r>
              <a:rPr lang="en-US" altLang="ko-KR" sz="3200" b="1" smtClean="0"/>
              <a:t> 4  </a:t>
            </a:r>
            <a:r>
              <a:rPr lang="en-US" altLang="ko-KR" sz="3200" b="1"/>
              <a:t>pixiv</a:t>
            </a:r>
            <a:endParaRPr lang="ko-KR" altLang="en-US" sz="3200" b="1"/>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381123"/>
            <a:ext cx="6503729" cy="44961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409093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332656"/>
            <a:ext cx="4392488" cy="584775"/>
          </a:xfrm>
          <a:prstGeom prst="rect">
            <a:avLst/>
          </a:prstGeom>
          <a:noFill/>
        </p:spPr>
        <p:txBody>
          <a:bodyPr wrap="square" rtlCol="0">
            <a:spAutoFit/>
          </a:bodyPr>
          <a:lstStyle/>
          <a:p>
            <a:r>
              <a:rPr lang="ko-KR" altLang="en-US" sz="3200" b="1" smtClean="0"/>
              <a:t>설정</a:t>
            </a:r>
            <a:endParaRPr lang="ko-KR" altLang="en-US" sz="3200" b="1"/>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916832"/>
            <a:ext cx="6912823" cy="3191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837236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332656"/>
            <a:ext cx="6336704" cy="584775"/>
          </a:xfrm>
          <a:prstGeom prst="rect">
            <a:avLst/>
          </a:prstGeom>
          <a:noFill/>
        </p:spPr>
        <p:txBody>
          <a:bodyPr wrap="square" rtlCol="0">
            <a:spAutoFit/>
          </a:bodyPr>
          <a:lstStyle/>
          <a:p>
            <a:r>
              <a:rPr lang="ko-KR" altLang="en-US" sz="3200" b="1" smtClean="0"/>
              <a:t>기본 설정</a:t>
            </a:r>
            <a:endParaRPr lang="ko-KR" altLang="en-US" sz="3200" b="1"/>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052736"/>
            <a:ext cx="4238625" cy="3524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직사각형 2"/>
          <p:cNvSpPr/>
          <p:nvPr/>
        </p:nvSpPr>
        <p:spPr>
          <a:xfrm>
            <a:off x="5004048" y="1124744"/>
            <a:ext cx="3222104" cy="923330"/>
          </a:xfrm>
          <a:prstGeom prst="rect">
            <a:avLst/>
          </a:prstGeom>
        </p:spPr>
        <p:txBody>
          <a:bodyPr wrap="square">
            <a:spAutoFit/>
          </a:bodyPr>
          <a:lstStyle/>
          <a:p>
            <a:r>
              <a:rPr lang="en-US" altLang="ko-KR"/>
              <a:t>/</a:t>
            </a:r>
            <a:r>
              <a:rPr lang="en-US" altLang="ko-KR" smtClean="0"/>
              <a:t>var/log/messages</a:t>
            </a:r>
            <a:r>
              <a:rPr lang="ja-JP" altLang="en-US" smtClean="0"/>
              <a:t> </a:t>
            </a:r>
            <a:r>
              <a:rPr lang="ko-KR" altLang="en-US" smtClean="0"/>
              <a:t>이 </a:t>
            </a:r>
            <a:r>
              <a:rPr lang="en-US" altLang="ko-KR" smtClean="0"/>
              <a:t>input,</a:t>
            </a:r>
          </a:p>
          <a:p>
            <a:r>
              <a:rPr lang="en-US" altLang="ja-JP" smtClean="0"/>
              <a:t>/</a:t>
            </a:r>
            <a:r>
              <a:rPr lang="en-US" altLang="ko-KR"/>
              <a:t>var/log/tmp</a:t>
            </a:r>
            <a:r>
              <a:rPr lang="en-US" altLang="ko-KR"/>
              <a:t>.%</a:t>
            </a:r>
            <a:r>
              <a:rPr lang="en-US" altLang="ko-KR" smtClean="0"/>
              <a:t>Y%m%d_x.log</a:t>
            </a:r>
            <a:r>
              <a:rPr lang="ko-KR" altLang="en-US" smtClean="0"/>
              <a:t>는</a:t>
            </a:r>
            <a:r>
              <a:rPr lang="en-US" altLang="ja-JP" smtClean="0"/>
              <a:t> output</a:t>
            </a:r>
            <a:endParaRPr lang="ko-KR" altLang="en-US"/>
          </a:p>
        </p:txBody>
      </p:sp>
    </p:spTree>
    <p:extLst>
      <p:ext uri="{BB962C8B-B14F-4D97-AF65-F5344CB8AC3E}">
        <p14:creationId xmlns:p14="http://schemas.microsoft.com/office/powerpoint/2010/main" val="353806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196752"/>
            <a:ext cx="7071081" cy="4325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9932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7477" y="2485345"/>
            <a:ext cx="8352928" cy="4185761"/>
          </a:xfrm>
          <a:prstGeom prst="rect">
            <a:avLst/>
          </a:prstGeom>
          <a:noFill/>
        </p:spPr>
        <p:txBody>
          <a:bodyPr wrap="square" rtlCol="0">
            <a:spAutoFit/>
          </a:bodyPr>
          <a:lstStyle/>
          <a:p>
            <a:pPr marL="285750" indent="-285750">
              <a:buFont typeface="Wingdings" panose="05000000000000000000" pitchFamily="2" charset="2"/>
              <a:buChar char="§"/>
            </a:pPr>
            <a:r>
              <a:rPr lang="en-US" altLang="ko-KR" sz="1400" smtClean="0"/>
              <a:t>type</a:t>
            </a:r>
            <a:br>
              <a:rPr lang="en-US" altLang="ko-KR" sz="1400" smtClean="0"/>
            </a:br>
            <a:r>
              <a:rPr lang="en-US" altLang="ko-KR" sz="1400" smtClean="0"/>
              <a:t>input </a:t>
            </a:r>
            <a:r>
              <a:rPr lang="ko-KR" altLang="en-US" sz="1400" smtClean="0"/>
              <a:t>타입을 지정</a:t>
            </a:r>
            <a:r>
              <a:rPr lang="en-US" altLang="ko-KR" sz="1400" smtClean="0"/>
              <a:t>.</a:t>
            </a:r>
            <a:br>
              <a:rPr lang="en-US" altLang="ko-KR" sz="1400" smtClean="0"/>
            </a:br>
            <a:r>
              <a:rPr lang="en-US" altLang="ko-KR" sz="1400" smtClean="0"/>
              <a:t>http</a:t>
            </a:r>
            <a:r>
              <a:rPr lang="ko-KR" altLang="en-US" sz="1400" smtClean="0"/>
              <a:t>나 명령 실행 결과를 받아들이는 </a:t>
            </a:r>
            <a:r>
              <a:rPr lang="en-US" altLang="ko-KR" sz="1400" smtClean="0"/>
              <a:t>exec </a:t>
            </a:r>
            <a:r>
              <a:rPr lang="ko-KR" altLang="en-US" sz="1400" smtClean="0"/>
              <a:t>등도 지정할 수 있지만 로그 수집 목적으로 </a:t>
            </a:r>
            <a:r>
              <a:rPr lang="en-US" altLang="ko-KR" sz="1400" smtClean="0"/>
              <a:t>tail</a:t>
            </a:r>
            <a:r>
              <a:rPr lang="ko-KR" altLang="en-US" sz="1400" smtClean="0"/>
              <a:t>을 지정하였다</a:t>
            </a:r>
            <a:r>
              <a:rPr lang="en-US" altLang="ko-KR" sz="1400" smtClean="0"/>
              <a:t>.</a:t>
            </a:r>
            <a:br>
              <a:rPr lang="en-US" altLang="ko-KR" sz="1400" smtClean="0"/>
            </a:br>
            <a:r>
              <a:rPr lang="ko-KR" altLang="en-US" sz="1400" smtClean="0"/>
              <a:t>동작은 </a:t>
            </a:r>
            <a:r>
              <a:rPr lang="en-US" altLang="ko-KR" sz="1400" smtClean="0"/>
              <a:t>lunux </a:t>
            </a:r>
            <a:r>
              <a:rPr lang="ko-KR" altLang="en-US" sz="1400" smtClean="0"/>
              <a:t>명령어 </a:t>
            </a:r>
            <a:r>
              <a:rPr lang="en-US" altLang="ko-KR" sz="1400" smtClean="0"/>
              <a:t>"tail -f"</a:t>
            </a:r>
            <a:r>
              <a:rPr lang="ko-KR" altLang="en-US" sz="1400" smtClean="0"/>
              <a:t>와 비슷</a:t>
            </a:r>
            <a:r>
              <a:rPr lang="en-US" altLang="ko-KR" sz="1400" smtClean="0"/>
              <a:t>.</a:t>
            </a:r>
            <a:br>
              <a:rPr lang="en-US" altLang="ko-KR" sz="1400" smtClean="0"/>
            </a:br>
            <a:endParaRPr lang="en-US" altLang="ko-KR" sz="1400" smtClean="0"/>
          </a:p>
          <a:p>
            <a:pPr marL="285750" indent="-285750">
              <a:buFont typeface="Wingdings" panose="05000000000000000000" pitchFamily="2" charset="2"/>
              <a:buChar char="§"/>
            </a:pPr>
            <a:r>
              <a:rPr lang="en-US" altLang="ko-KR" sz="1400" smtClean="0"/>
              <a:t>path</a:t>
            </a:r>
            <a:br>
              <a:rPr lang="en-US" altLang="ko-KR" sz="1400" smtClean="0"/>
            </a:br>
            <a:r>
              <a:rPr lang="en-US" altLang="ko-KR" sz="1400" smtClean="0"/>
              <a:t>tail </a:t>
            </a:r>
            <a:r>
              <a:rPr lang="ko-KR" altLang="en-US" sz="1400" smtClean="0"/>
              <a:t>할 파일의 패스를 지정</a:t>
            </a:r>
            <a:r>
              <a:rPr lang="en-US" altLang="ko-KR" sz="1400" smtClean="0"/>
              <a:t>.</a:t>
            </a:r>
            <a:br>
              <a:rPr lang="en-US" altLang="ko-KR" sz="1400" smtClean="0"/>
            </a:br>
            <a:endParaRPr lang="en-US" altLang="ko-KR" sz="1400" smtClean="0"/>
          </a:p>
          <a:p>
            <a:pPr marL="285750" indent="-285750">
              <a:buFont typeface="Wingdings" panose="05000000000000000000" pitchFamily="2" charset="2"/>
              <a:buChar char="§"/>
            </a:pPr>
            <a:r>
              <a:rPr lang="en-US" altLang="ko-KR" sz="1400" smtClean="0"/>
              <a:t>format</a:t>
            </a:r>
            <a:br>
              <a:rPr lang="en-US" altLang="ko-KR" sz="1400" smtClean="0"/>
            </a:br>
            <a:r>
              <a:rPr lang="ko-KR" altLang="en-US" sz="1400" smtClean="0"/>
              <a:t>입력하는 로그 포맷을 지정</a:t>
            </a:r>
            <a:r>
              <a:rPr lang="en-US" altLang="ko-KR" sz="1400" smtClean="0"/>
              <a:t>.</a:t>
            </a:r>
            <a:br>
              <a:rPr lang="en-US" altLang="ko-KR" sz="1400" smtClean="0"/>
            </a:br>
            <a:r>
              <a:rPr lang="ko-KR" altLang="en-US" sz="1400" smtClean="0"/>
              <a:t>이 예에서는 </a:t>
            </a:r>
            <a:r>
              <a:rPr lang="en-US" altLang="ko-KR" sz="1400" smtClean="0"/>
              <a:t>syslog </a:t>
            </a:r>
            <a:r>
              <a:rPr lang="ko-KR" altLang="en-US" sz="1400" smtClean="0"/>
              <a:t>포맷을 사용하고 있다</a:t>
            </a:r>
            <a:r>
              <a:rPr lang="en-US" altLang="ko-KR" sz="1400" smtClean="0"/>
              <a:t>.</a:t>
            </a:r>
            <a:br>
              <a:rPr lang="en-US" altLang="ko-KR" sz="1400" smtClean="0"/>
            </a:br>
            <a:r>
              <a:rPr lang="en-US" altLang="ko-KR" sz="1400" smtClean="0"/>
              <a:t>syslog </a:t>
            </a:r>
            <a:r>
              <a:rPr lang="ko-KR" altLang="en-US" sz="1400" smtClean="0"/>
              <a:t>이외에 </a:t>
            </a:r>
            <a:r>
              <a:rPr lang="en-US" altLang="ko-KR" sz="1400" smtClean="0"/>
              <a:t>apache, nginx </a:t>
            </a:r>
            <a:r>
              <a:rPr lang="ko-KR" altLang="en-US" sz="1400" smtClean="0"/>
              <a:t>등 자주 사용되고 있는 포맷에 대해서 준비 되어 있다</a:t>
            </a:r>
            <a:r>
              <a:rPr lang="en-US" altLang="ko-KR" sz="1400"/>
              <a:t>. http</a:t>
            </a:r>
            <a:r>
              <a:rPr lang="en-US" altLang="ko-KR" sz="1400"/>
              <a:t>://</a:t>
            </a:r>
            <a:r>
              <a:rPr lang="en-US" altLang="ko-KR" sz="1400" smtClean="0"/>
              <a:t>docs.fluentd.org/articles/in_tail</a:t>
            </a:r>
            <a:r>
              <a:rPr lang="en-US" altLang="ko-KR" sz="1400"/>
              <a:t/>
            </a:r>
            <a:br>
              <a:rPr lang="en-US" altLang="ko-KR" sz="1400"/>
            </a:br>
            <a:r>
              <a:rPr lang="en-US" altLang="ko-KR" sz="1400" smtClean="0"/>
              <a:t>format </a:t>
            </a:r>
            <a:r>
              <a:rPr lang="ko-KR" altLang="en-US" sz="1400" smtClean="0"/>
              <a:t>값에 정규표현을 지정하여 독자적인 취득 룰을 설정할 수 있다</a:t>
            </a:r>
            <a:r>
              <a:rPr lang="en-US" altLang="ko-KR" sz="1400" smtClean="0"/>
              <a:t>.</a:t>
            </a:r>
            <a:br>
              <a:rPr lang="en-US" altLang="ko-KR" sz="1400" smtClean="0"/>
            </a:br>
            <a:endParaRPr lang="en-US" altLang="ko-KR" sz="1400" smtClean="0"/>
          </a:p>
          <a:p>
            <a:pPr marL="285750" indent="-285750">
              <a:buFont typeface="Wingdings" panose="05000000000000000000" pitchFamily="2" charset="2"/>
              <a:buChar char="§"/>
            </a:pPr>
            <a:r>
              <a:rPr lang="en-US" altLang="ko-KR" sz="1400" smtClean="0"/>
              <a:t>posfile</a:t>
            </a:r>
            <a:br>
              <a:rPr lang="en-US" altLang="ko-KR" sz="1400" smtClean="0"/>
            </a:br>
            <a:r>
              <a:rPr lang="ko-KR" altLang="en-US" sz="1400" smtClean="0"/>
              <a:t>파일 중에서 어디까지 </a:t>
            </a:r>
            <a:r>
              <a:rPr lang="en-US" altLang="ko-KR" sz="1400" smtClean="0"/>
              <a:t>tail </a:t>
            </a:r>
            <a:r>
              <a:rPr lang="ko-KR" altLang="en-US" sz="1400" smtClean="0"/>
              <a:t>했는가를 기록하는 파일</a:t>
            </a:r>
            <a:r>
              <a:rPr lang="en-US" altLang="ko-KR" sz="1400" smtClean="0"/>
              <a:t>. pos </a:t>
            </a:r>
            <a:r>
              <a:rPr lang="ko-KR" altLang="en-US" sz="1400" smtClean="0"/>
              <a:t>파일은 </a:t>
            </a:r>
            <a:r>
              <a:rPr lang="en-US" altLang="ko-KR" sz="1400" smtClean="0"/>
              <a:t>fluentd </a:t>
            </a:r>
            <a:r>
              <a:rPr lang="ko-KR" altLang="en-US" sz="1400" smtClean="0"/>
              <a:t>시작 시에 자동으로 만들어지지만 만드는 패스에 쓰기 권한이 없으면 작성에 실패하여 </a:t>
            </a:r>
            <a:r>
              <a:rPr lang="en-US" altLang="ko-KR" sz="1400" smtClean="0"/>
              <a:t>fluentd</a:t>
            </a:r>
            <a:r>
              <a:rPr lang="ko-KR" altLang="en-US" sz="1400" smtClean="0"/>
              <a:t>가 시작하지 못한다</a:t>
            </a:r>
            <a:r>
              <a:rPr lang="en-US" altLang="ko-KR" sz="1400" smtClean="0"/>
              <a:t>.</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2733" y="764704"/>
            <a:ext cx="4106672"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83494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7477" y="2485345"/>
            <a:ext cx="8352928" cy="2677656"/>
          </a:xfrm>
          <a:prstGeom prst="rect">
            <a:avLst/>
          </a:prstGeom>
          <a:noFill/>
        </p:spPr>
        <p:txBody>
          <a:bodyPr wrap="square" rtlCol="0">
            <a:spAutoFit/>
          </a:bodyPr>
          <a:lstStyle/>
          <a:p>
            <a:pPr marL="285750" indent="-285750">
              <a:buFont typeface="Wingdings" panose="05000000000000000000" pitchFamily="2" charset="2"/>
              <a:buChar char="§"/>
            </a:pPr>
            <a:r>
              <a:rPr lang="en-US" altLang="ko-KR" sz="1400" smtClean="0"/>
              <a:t>type</a:t>
            </a:r>
            <a:br>
              <a:rPr lang="en-US" altLang="ko-KR" sz="1400" smtClean="0"/>
            </a:br>
            <a:r>
              <a:rPr lang="en-US" altLang="ko-KR" sz="1400" smtClean="0"/>
              <a:t>output </a:t>
            </a:r>
            <a:r>
              <a:rPr lang="ko-KR" altLang="en-US" sz="1400" smtClean="0"/>
              <a:t>타입을 지정</a:t>
            </a:r>
            <a:r>
              <a:rPr lang="en-US" altLang="ko-KR" sz="1400" smtClean="0"/>
              <a:t>. </a:t>
            </a:r>
            <a:r>
              <a:rPr lang="ko-KR" altLang="en-US" sz="1400" smtClean="0"/>
              <a:t>예에서는 </a:t>
            </a:r>
            <a:r>
              <a:rPr lang="en-US" altLang="ko-KR" sz="1400" smtClean="0"/>
              <a:t>file</a:t>
            </a:r>
            <a:r>
              <a:rPr lang="ko-KR" altLang="en-US" sz="1400" smtClean="0"/>
              <a:t>을 지정</a:t>
            </a:r>
            <a:r>
              <a:rPr lang="en-US" altLang="ko-KR" sz="1400" smtClean="0"/>
              <a:t>.</a:t>
            </a:r>
            <a:br>
              <a:rPr lang="en-US" altLang="ko-KR" sz="1400" smtClean="0"/>
            </a:br>
            <a:endParaRPr lang="en-US" altLang="ko-KR" sz="1400" smtClean="0"/>
          </a:p>
          <a:p>
            <a:pPr marL="285750" indent="-285750">
              <a:buFont typeface="Wingdings" panose="05000000000000000000" pitchFamily="2" charset="2"/>
              <a:buChar char="§"/>
            </a:pPr>
            <a:r>
              <a:rPr lang="en-US" altLang="ko-KR" sz="1400" smtClean="0"/>
              <a:t>path</a:t>
            </a:r>
            <a:br>
              <a:rPr lang="en-US" altLang="ko-KR" sz="1400" smtClean="0"/>
            </a:br>
            <a:r>
              <a:rPr lang="en-US" altLang="ko-KR" sz="1400" smtClean="0"/>
              <a:t>output </a:t>
            </a:r>
            <a:r>
              <a:rPr lang="ko-KR" altLang="en-US" sz="1400" smtClean="0"/>
              <a:t>할 파일의 패스를 지정</a:t>
            </a:r>
            <a:r>
              <a:rPr lang="en-US" altLang="ko-KR" sz="1400" smtClean="0"/>
              <a:t>. "</a:t>
            </a:r>
            <a:r>
              <a:rPr lang="ko-KR" altLang="en-US" sz="1400" smtClean="0"/>
              <a:t>여기에 지정한 패스</a:t>
            </a:r>
            <a:r>
              <a:rPr lang="en-US" altLang="ko-KR" sz="1400" smtClean="0"/>
              <a:t>.time_slice_format.log"</a:t>
            </a:r>
            <a:br>
              <a:rPr lang="en-US" altLang="ko-KR" sz="1400" smtClean="0"/>
            </a:br>
            <a:r>
              <a:rPr lang="ko-KR" altLang="en-US" sz="1400" smtClean="0"/>
              <a:t>파일이 없으면 자동 생성이지만 패스에 쓰기 권한이 없으면 실패해서 버퍼 크래쉬로 실패한다</a:t>
            </a:r>
            <a:r>
              <a:rPr lang="en-US" altLang="ko-KR" sz="1400" smtClean="0"/>
              <a:t>.</a:t>
            </a:r>
            <a:br>
              <a:rPr lang="en-US" altLang="ko-KR" sz="1400" smtClean="0"/>
            </a:br>
            <a:endParaRPr lang="en-US" altLang="ko-KR" sz="1400" smtClean="0"/>
          </a:p>
          <a:p>
            <a:pPr marL="285750" indent="-285750">
              <a:buFont typeface="Wingdings" panose="05000000000000000000" pitchFamily="2" charset="2"/>
              <a:buChar char="§"/>
            </a:pPr>
            <a:r>
              <a:rPr lang="en-US" altLang="ko-KR" sz="1400" smtClean="0"/>
              <a:t>time_slice_format</a:t>
            </a:r>
            <a:br>
              <a:rPr lang="en-US" altLang="ko-KR" sz="1400" smtClean="0"/>
            </a:br>
            <a:r>
              <a:rPr lang="ko-KR" altLang="en-US" sz="1400" smtClean="0"/>
              <a:t>파일명에 붙여진 시각 포맷을 지정한다</a:t>
            </a:r>
            <a:r>
              <a:rPr lang="en-US" altLang="ko-KR" sz="1400" smtClean="0"/>
              <a:t>.</a:t>
            </a:r>
            <a:br>
              <a:rPr lang="en-US" altLang="ko-KR" sz="1400" smtClean="0"/>
            </a:br>
            <a:endParaRPr lang="en-US" altLang="ko-KR" sz="1400" smtClean="0"/>
          </a:p>
          <a:p>
            <a:pPr marL="285750" indent="-285750">
              <a:buFont typeface="Wingdings" panose="05000000000000000000" pitchFamily="2" charset="2"/>
              <a:buChar char="§"/>
            </a:pPr>
            <a:r>
              <a:rPr lang="en-US" altLang="ko-KR" sz="1400" smtClean="0"/>
              <a:t>time_format</a:t>
            </a:r>
            <a:br>
              <a:rPr lang="en-US" altLang="ko-KR" sz="1400" smtClean="0"/>
            </a:br>
            <a:r>
              <a:rPr lang="en-US" altLang="ko-KR" sz="1400" smtClean="0"/>
              <a:t>output </a:t>
            </a:r>
            <a:r>
              <a:rPr lang="ko-KR" altLang="en-US" sz="1400" smtClean="0"/>
              <a:t>파일에 쓰여지는 시각 포맷을 지정</a:t>
            </a:r>
            <a:endParaRPr lang="en-US" altLang="ko-KR" sz="1400" smtClean="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9179" y="404664"/>
            <a:ext cx="3889523" cy="1656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8081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7477" y="2485345"/>
            <a:ext cx="8352928" cy="2677656"/>
          </a:xfrm>
          <a:prstGeom prst="rect">
            <a:avLst/>
          </a:prstGeom>
          <a:noFill/>
        </p:spPr>
        <p:txBody>
          <a:bodyPr wrap="square" rtlCol="0">
            <a:spAutoFit/>
          </a:bodyPr>
          <a:lstStyle/>
          <a:p>
            <a:pPr marL="285750" indent="-285750">
              <a:buFont typeface="Wingdings" panose="05000000000000000000" pitchFamily="2" charset="2"/>
              <a:buChar char="§"/>
            </a:pPr>
            <a:r>
              <a:rPr lang="en-US" altLang="ko-KR" sz="1400" smtClean="0"/>
              <a:t>buffer_type</a:t>
            </a:r>
            <a:br>
              <a:rPr lang="en-US" altLang="ko-KR" sz="1400" smtClean="0"/>
            </a:br>
            <a:r>
              <a:rPr lang="ko-KR" altLang="en-US" sz="1400" smtClean="0"/>
              <a:t>버퍼 타입을 지정</a:t>
            </a:r>
            <a:r>
              <a:rPr lang="en-US" altLang="ko-KR" sz="1400" smtClean="0"/>
              <a:t>. </a:t>
            </a:r>
            <a:r>
              <a:rPr lang="ko-KR" altLang="en-US" sz="1400" smtClean="0"/>
              <a:t>여기에서는 </a:t>
            </a:r>
            <a:r>
              <a:rPr lang="en-US" altLang="ko-KR" sz="1400" smtClean="0"/>
              <a:t>memory</a:t>
            </a:r>
            <a:r>
              <a:rPr lang="ko-KR" altLang="en-US" sz="1400" smtClean="0"/>
              <a:t>나 </a:t>
            </a:r>
            <a:r>
              <a:rPr lang="en-US" altLang="ko-KR" sz="1400" smtClean="0"/>
              <a:t>file</a:t>
            </a:r>
            <a:r>
              <a:rPr lang="ko-KR" altLang="en-US" sz="1400" smtClean="0"/>
              <a:t>을 지정할 수 있다</a:t>
            </a:r>
            <a:r>
              <a:rPr lang="en-US" altLang="ko-KR" sz="1400" smtClean="0"/>
              <a:t>. </a:t>
            </a:r>
            <a:r>
              <a:rPr lang="ko-KR" altLang="en-US" sz="1400" smtClean="0"/>
              <a:t>보통은 </a:t>
            </a:r>
            <a:r>
              <a:rPr lang="en-US" altLang="ko-KR" sz="1400" smtClean="0"/>
              <a:t>memory</a:t>
            </a:r>
            <a:r>
              <a:rPr lang="ko-KR" altLang="en-US" sz="1400" smtClean="0"/>
              <a:t>가 좋다</a:t>
            </a:r>
            <a:r>
              <a:rPr lang="en-US" altLang="ko-KR" sz="1400" smtClean="0"/>
              <a:t>.</a:t>
            </a:r>
            <a:br>
              <a:rPr lang="en-US" altLang="ko-KR" sz="1400" smtClean="0"/>
            </a:br>
            <a:endParaRPr lang="en-US" altLang="ko-KR" sz="1400" smtClean="0"/>
          </a:p>
          <a:p>
            <a:pPr marL="285750" indent="-285750">
              <a:buFont typeface="Wingdings" panose="05000000000000000000" pitchFamily="2" charset="2"/>
              <a:buChar char="§"/>
            </a:pPr>
            <a:r>
              <a:rPr lang="en-US" altLang="ko-KR" sz="1400" smtClean="0"/>
              <a:t>buffer_chunk_limit, buffer_queue_limit</a:t>
            </a:r>
            <a:br>
              <a:rPr lang="en-US" altLang="ko-KR" sz="1400" smtClean="0"/>
            </a:br>
            <a:r>
              <a:rPr lang="ko-KR" altLang="en-US" sz="1400" smtClean="0"/>
              <a:t>버퍼의 청크 사이즈와 </a:t>
            </a:r>
            <a:r>
              <a:rPr lang="en-US" altLang="ko-KR" sz="1400" smtClean="0"/>
              <a:t>limit</a:t>
            </a:r>
            <a:r>
              <a:rPr lang="ko-KR" altLang="en-US" sz="1400" smtClean="0"/>
              <a:t>을 지정한다</a:t>
            </a:r>
            <a:r>
              <a:rPr lang="en-US" altLang="ko-KR" sz="1400" smtClean="0"/>
              <a:t>. </a:t>
            </a:r>
            <a:r>
              <a:rPr lang="ko-KR" altLang="en-US" sz="1400" smtClean="0"/>
              <a:t>위의 경우는 기본 값이다</a:t>
            </a:r>
            <a:r>
              <a:rPr lang="en-US" altLang="ko-KR" sz="1400" smtClean="0"/>
              <a:t>.</a:t>
            </a:r>
            <a:br>
              <a:rPr lang="en-US" altLang="ko-KR" sz="1400" smtClean="0"/>
            </a:br>
            <a:endParaRPr lang="en-US" altLang="ko-KR" sz="1400" smtClean="0"/>
          </a:p>
          <a:p>
            <a:pPr marL="285750" indent="-285750">
              <a:buFont typeface="Wingdings" panose="05000000000000000000" pitchFamily="2" charset="2"/>
              <a:buChar char="§"/>
            </a:pPr>
            <a:r>
              <a:rPr lang="en-US" altLang="ko-KR" sz="1400" smtClean="0"/>
              <a:t>flush_interval</a:t>
            </a:r>
            <a:br>
              <a:rPr lang="en-US" altLang="ko-KR" sz="1400" smtClean="0"/>
            </a:br>
            <a:r>
              <a:rPr lang="ko-KR" altLang="en-US" sz="1400" smtClean="0"/>
              <a:t>버퍼를 플래쉬하는 간격을 지정한다</a:t>
            </a:r>
            <a:r>
              <a:rPr lang="en-US" altLang="ko-KR" sz="1400" smtClean="0"/>
              <a:t>. </a:t>
            </a:r>
            <a:r>
              <a:rPr lang="ko-KR" altLang="en-US" sz="1400" smtClean="0"/>
              <a:t>단위는 </a:t>
            </a:r>
            <a:r>
              <a:rPr lang="en-US" altLang="ko-KR" sz="1400" smtClean="0"/>
              <a:t>s(</a:t>
            </a:r>
            <a:r>
              <a:rPr lang="ko-KR" altLang="en-US" sz="1400" smtClean="0"/>
              <a:t>초</a:t>
            </a:r>
            <a:r>
              <a:rPr lang="en-US" altLang="ko-KR" sz="1400" smtClean="0"/>
              <a:t>), m(</a:t>
            </a:r>
            <a:r>
              <a:rPr lang="ko-KR" altLang="en-US" sz="1400" smtClean="0"/>
              <a:t>분</a:t>
            </a:r>
            <a:r>
              <a:rPr lang="en-US" altLang="ko-KR" sz="1400" smtClean="0"/>
              <a:t>), h(</a:t>
            </a:r>
            <a:r>
              <a:rPr lang="ko-KR" altLang="en-US" sz="1400" smtClean="0"/>
              <a:t>시</a:t>
            </a:r>
            <a:r>
              <a:rPr lang="en-US" altLang="ko-KR" sz="1400" smtClean="0"/>
              <a:t>)</a:t>
            </a:r>
            <a:r>
              <a:rPr lang="ko-KR" altLang="en-US" sz="1400" smtClean="0"/>
              <a:t>로</a:t>
            </a:r>
            <a:r>
              <a:rPr lang="en-US" altLang="ko-KR" sz="1400" smtClean="0"/>
              <a:t> </a:t>
            </a:r>
            <a:r>
              <a:rPr lang="ko-KR" altLang="en-US" sz="1400" smtClean="0"/>
              <a:t>지정 할 수 있다</a:t>
            </a:r>
            <a:r>
              <a:rPr lang="en-US" altLang="ko-KR" sz="1400" smtClean="0"/>
              <a:t>.</a:t>
            </a:r>
            <a:br>
              <a:rPr lang="en-US" altLang="ko-KR" sz="1400" smtClean="0"/>
            </a:br>
            <a:endParaRPr lang="en-US" altLang="ko-KR" sz="1400" smtClean="0"/>
          </a:p>
          <a:p>
            <a:pPr marL="285750" indent="-285750">
              <a:buFont typeface="Wingdings" panose="05000000000000000000" pitchFamily="2" charset="2"/>
              <a:buChar char="§"/>
            </a:pPr>
            <a:r>
              <a:rPr lang="en-US" altLang="ko-KR" sz="1400" smtClean="0"/>
              <a:t>retry_wait, retry_limit</a:t>
            </a:r>
            <a:br>
              <a:rPr lang="en-US" altLang="ko-KR" sz="1400" smtClean="0"/>
            </a:br>
            <a:r>
              <a:rPr lang="ko-KR" altLang="en-US" sz="1400" smtClean="0"/>
              <a:t>버퍼의 플래쉬가 실패한 경우 재 시도 간격</a:t>
            </a:r>
            <a:r>
              <a:rPr lang="en-US" altLang="ko-KR" sz="1400" smtClean="0"/>
              <a:t>, </a:t>
            </a:r>
            <a:r>
              <a:rPr lang="ko-KR" altLang="en-US" sz="1400" smtClean="0"/>
              <a:t>횟수를 지정한다</a:t>
            </a:r>
            <a:r>
              <a:rPr lang="en-US" altLang="ko-KR" sz="1400" smtClean="0"/>
              <a:t>.</a:t>
            </a:r>
            <a:br>
              <a:rPr lang="en-US" altLang="ko-KR" sz="1400" smtClean="0"/>
            </a:br>
            <a:r>
              <a:rPr lang="en-US" altLang="ko-KR" sz="1400" smtClean="0"/>
              <a:t>buffer_type</a:t>
            </a:r>
            <a:r>
              <a:rPr lang="ko-KR" altLang="en-US" sz="1400" smtClean="0"/>
              <a:t>을 </a:t>
            </a:r>
            <a:r>
              <a:rPr lang="en-US" altLang="ko-KR" sz="1400" smtClean="0"/>
              <a:t>memory</a:t>
            </a:r>
            <a:r>
              <a:rPr lang="ko-KR" altLang="en-US" sz="1400" smtClean="0"/>
              <a:t>로 설정했을 때 리트라이 횟수를 넘어서 실패한 경우</a:t>
            </a:r>
            <a:r>
              <a:rPr lang="en-US" altLang="ko-KR" sz="1400" smtClean="0"/>
              <a:t>, </a:t>
            </a:r>
            <a:r>
              <a:rPr lang="ko-KR" altLang="en-US" sz="1400" smtClean="0"/>
              <a:t>데이터가 파괴된다</a:t>
            </a:r>
            <a:r>
              <a:rPr lang="en-US" altLang="ko-KR" sz="1400" smtClean="0"/>
              <a:t>.</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404664"/>
            <a:ext cx="4104759" cy="17384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21567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332656"/>
            <a:ext cx="6336704" cy="584775"/>
          </a:xfrm>
          <a:prstGeom prst="rect">
            <a:avLst/>
          </a:prstGeom>
          <a:noFill/>
        </p:spPr>
        <p:txBody>
          <a:bodyPr wrap="square" rtlCol="0">
            <a:spAutoFit/>
          </a:bodyPr>
          <a:lstStyle/>
          <a:p>
            <a:r>
              <a:rPr lang="ko-KR" altLang="en-US" sz="3200" b="1" smtClean="0"/>
              <a:t>설정 예</a:t>
            </a:r>
            <a:r>
              <a:rPr lang="en-US" altLang="ko-KR" sz="3200" b="1" smtClean="0"/>
              <a:t>. </a:t>
            </a:r>
            <a:r>
              <a:rPr lang="ko-KR" altLang="en-US" sz="3200" b="1" smtClean="0"/>
              <a:t>표준 입력 </a:t>
            </a:r>
            <a:r>
              <a:rPr lang="en-US" altLang="ko-KR" sz="3200" b="1" smtClean="0"/>
              <a:t>-&gt; </a:t>
            </a:r>
            <a:r>
              <a:rPr lang="ko-KR" altLang="en-US" sz="3200" b="1" smtClean="0"/>
              <a:t>표준 출력</a:t>
            </a:r>
            <a:endParaRPr lang="ko-KR" altLang="en-US" sz="3200" b="1"/>
          </a:p>
        </p:txBody>
      </p:sp>
      <p:pic>
        <p:nvPicPr>
          <p:cNvPr id="143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1844824"/>
            <a:ext cx="4471925" cy="18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311" y="4437112"/>
            <a:ext cx="6862741" cy="1296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8513" y="1916832"/>
            <a:ext cx="3183607"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407362" y="5034662"/>
            <a:ext cx="2880320" cy="338554"/>
          </a:xfrm>
          <a:prstGeom prst="rect">
            <a:avLst/>
          </a:prstGeom>
          <a:solidFill>
            <a:schemeClr val="bg1"/>
          </a:solidFill>
        </p:spPr>
        <p:txBody>
          <a:bodyPr wrap="square" rtlCol="0">
            <a:spAutoFit/>
          </a:bodyPr>
          <a:lstStyle/>
          <a:p>
            <a:r>
              <a:rPr lang="ko-KR" altLang="en-US" sz="1600" smtClean="0"/>
              <a:t>표준 출력에 결과가 표시된다</a:t>
            </a:r>
            <a:endParaRPr lang="ko-KR" altLang="en-US" sz="1600"/>
          </a:p>
        </p:txBody>
      </p:sp>
      <p:sp>
        <p:nvSpPr>
          <p:cNvPr id="12" name="TextBox 11"/>
          <p:cNvSpPr txBox="1"/>
          <p:nvPr/>
        </p:nvSpPr>
        <p:spPr>
          <a:xfrm>
            <a:off x="1187624" y="4386590"/>
            <a:ext cx="2880320" cy="338554"/>
          </a:xfrm>
          <a:prstGeom prst="rect">
            <a:avLst/>
          </a:prstGeom>
          <a:solidFill>
            <a:schemeClr val="bg1"/>
          </a:solidFill>
        </p:spPr>
        <p:txBody>
          <a:bodyPr wrap="square" rtlCol="0">
            <a:spAutoFit/>
          </a:bodyPr>
          <a:lstStyle/>
          <a:p>
            <a:r>
              <a:rPr lang="ko-KR" altLang="en-US" sz="1600" smtClean="0"/>
              <a:t>설정 파일을 지정해서 실행</a:t>
            </a:r>
            <a:endParaRPr lang="ko-KR" altLang="en-US" sz="1600"/>
          </a:p>
        </p:txBody>
      </p:sp>
    </p:spTree>
    <p:extLst>
      <p:ext uri="{BB962C8B-B14F-4D97-AF65-F5344CB8AC3E}">
        <p14:creationId xmlns:p14="http://schemas.microsoft.com/office/powerpoint/2010/main" val="8047300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332656"/>
            <a:ext cx="6336704" cy="584775"/>
          </a:xfrm>
          <a:prstGeom prst="rect">
            <a:avLst/>
          </a:prstGeom>
          <a:noFill/>
        </p:spPr>
        <p:txBody>
          <a:bodyPr wrap="square" rtlCol="0">
            <a:spAutoFit/>
          </a:bodyPr>
          <a:lstStyle/>
          <a:p>
            <a:r>
              <a:rPr lang="ko-KR" altLang="en-US" sz="3200" b="1" smtClean="0"/>
              <a:t>설정 예</a:t>
            </a:r>
            <a:r>
              <a:rPr lang="en-US" altLang="ko-KR" sz="3200" b="1" smtClean="0"/>
              <a:t>. </a:t>
            </a:r>
            <a:r>
              <a:rPr lang="ko-KR" altLang="en-US" sz="3200" b="1" smtClean="0"/>
              <a:t>표준 입력 </a:t>
            </a:r>
            <a:r>
              <a:rPr lang="en-US" altLang="ko-KR" sz="3200" b="1" smtClean="0"/>
              <a:t>-&gt; </a:t>
            </a:r>
            <a:r>
              <a:rPr lang="ko-KR" altLang="en-US" sz="3200" b="1" smtClean="0"/>
              <a:t>파일</a:t>
            </a:r>
            <a:endParaRPr lang="ko-KR" altLang="en-US" sz="3200" b="1"/>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1340768"/>
            <a:ext cx="4903929" cy="1728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31" y="3717032"/>
            <a:ext cx="8561292"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967908" y="3760222"/>
            <a:ext cx="3388068" cy="338554"/>
          </a:xfrm>
          <a:prstGeom prst="rect">
            <a:avLst/>
          </a:prstGeom>
          <a:solidFill>
            <a:schemeClr val="bg1"/>
          </a:solidFill>
        </p:spPr>
        <p:txBody>
          <a:bodyPr wrap="square" rtlCol="0">
            <a:spAutoFit/>
          </a:bodyPr>
          <a:lstStyle/>
          <a:p>
            <a:r>
              <a:rPr lang="ko-KR" altLang="en-US" sz="1600" smtClean="0"/>
              <a:t>설정 파일을 지정해서 실행</a:t>
            </a:r>
            <a:endParaRPr lang="ko-KR" altLang="en-US" sz="1600"/>
          </a:p>
        </p:txBody>
      </p:sp>
      <p:sp>
        <p:nvSpPr>
          <p:cNvPr id="6" name="TextBox 5"/>
          <p:cNvSpPr txBox="1"/>
          <p:nvPr/>
        </p:nvSpPr>
        <p:spPr>
          <a:xfrm>
            <a:off x="967908" y="4541409"/>
            <a:ext cx="4820822" cy="338554"/>
          </a:xfrm>
          <a:prstGeom prst="rect">
            <a:avLst/>
          </a:prstGeom>
          <a:solidFill>
            <a:schemeClr val="bg1"/>
          </a:solidFill>
        </p:spPr>
        <p:txBody>
          <a:bodyPr wrap="square" rtlCol="0">
            <a:spAutoFit/>
          </a:bodyPr>
          <a:lstStyle/>
          <a:p>
            <a:r>
              <a:rPr lang="ko-KR" altLang="en-US" sz="1600" smtClean="0"/>
              <a:t>지정한 파일에 결과가 표시된다</a:t>
            </a:r>
            <a:endParaRPr lang="ko-KR" altLang="en-US" sz="1600"/>
          </a:p>
        </p:txBody>
      </p:sp>
    </p:spTree>
    <p:extLst>
      <p:ext uri="{BB962C8B-B14F-4D97-AF65-F5344CB8AC3E}">
        <p14:creationId xmlns:p14="http://schemas.microsoft.com/office/powerpoint/2010/main" val="42070628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332656"/>
            <a:ext cx="6336704" cy="584775"/>
          </a:xfrm>
          <a:prstGeom prst="rect">
            <a:avLst/>
          </a:prstGeom>
          <a:noFill/>
        </p:spPr>
        <p:txBody>
          <a:bodyPr wrap="square" rtlCol="0">
            <a:spAutoFit/>
          </a:bodyPr>
          <a:lstStyle/>
          <a:p>
            <a:r>
              <a:rPr lang="ko-KR" altLang="en-US" sz="3200" b="1" smtClean="0"/>
              <a:t>설정 예</a:t>
            </a:r>
            <a:r>
              <a:rPr lang="en-US" altLang="ko-KR" sz="3200" b="1" smtClean="0"/>
              <a:t>. </a:t>
            </a:r>
            <a:r>
              <a:rPr lang="ko-KR" altLang="en-US" sz="3200" b="1" smtClean="0"/>
              <a:t>액세스 로그 </a:t>
            </a:r>
            <a:r>
              <a:rPr lang="en-US" altLang="ko-KR" sz="3200" b="1" smtClean="0"/>
              <a:t>-&gt; </a:t>
            </a:r>
            <a:r>
              <a:rPr lang="ko-KR" altLang="en-US" sz="3200" b="1" smtClean="0"/>
              <a:t>파일</a:t>
            </a:r>
            <a:endParaRPr lang="ko-KR" altLang="en-US" sz="3200" b="1"/>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700808"/>
            <a:ext cx="7443950" cy="3888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331640" y="4314582"/>
            <a:ext cx="3388068" cy="338554"/>
          </a:xfrm>
          <a:prstGeom prst="rect">
            <a:avLst/>
          </a:prstGeom>
          <a:solidFill>
            <a:schemeClr val="bg1"/>
          </a:solidFill>
        </p:spPr>
        <p:txBody>
          <a:bodyPr wrap="square" rtlCol="0">
            <a:spAutoFit/>
          </a:bodyPr>
          <a:lstStyle/>
          <a:p>
            <a:r>
              <a:rPr lang="ko-KR" altLang="en-US" sz="1600" smtClean="0"/>
              <a:t>설정 파일을 지정해서 실행</a:t>
            </a:r>
            <a:endParaRPr lang="ko-KR" altLang="en-US" sz="1600"/>
          </a:p>
        </p:txBody>
      </p:sp>
      <p:sp>
        <p:nvSpPr>
          <p:cNvPr id="5" name="TextBox 4"/>
          <p:cNvSpPr txBox="1"/>
          <p:nvPr/>
        </p:nvSpPr>
        <p:spPr>
          <a:xfrm>
            <a:off x="1335354" y="4890646"/>
            <a:ext cx="5252870" cy="338554"/>
          </a:xfrm>
          <a:prstGeom prst="rect">
            <a:avLst/>
          </a:prstGeom>
          <a:solidFill>
            <a:schemeClr val="bg1"/>
          </a:solidFill>
        </p:spPr>
        <p:txBody>
          <a:bodyPr wrap="square" rtlCol="0">
            <a:spAutoFit/>
          </a:bodyPr>
          <a:lstStyle/>
          <a:p>
            <a:r>
              <a:rPr lang="ko-KR" altLang="en-US" sz="1600" smtClean="0"/>
              <a:t>액세스 로그 경유로 지정한 파일에 결과가 표시된다</a:t>
            </a:r>
            <a:endParaRPr lang="ko-KR" altLang="en-US" sz="1600"/>
          </a:p>
        </p:txBody>
      </p:sp>
    </p:spTree>
    <p:extLst>
      <p:ext uri="{BB962C8B-B14F-4D97-AF65-F5344CB8AC3E}">
        <p14:creationId xmlns:p14="http://schemas.microsoft.com/office/powerpoint/2010/main" val="40104280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332656"/>
            <a:ext cx="6336704" cy="584775"/>
          </a:xfrm>
          <a:prstGeom prst="rect">
            <a:avLst/>
          </a:prstGeom>
          <a:noFill/>
        </p:spPr>
        <p:txBody>
          <a:bodyPr wrap="square" rtlCol="0">
            <a:spAutoFit/>
          </a:bodyPr>
          <a:lstStyle/>
          <a:p>
            <a:r>
              <a:rPr lang="ko-KR" altLang="en-US" sz="3200" b="1" smtClean="0"/>
              <a:t>설정 예</a:t>
            </a:r>
            <a:r>
              <a:rPr lang="en-US" altLang="ko-KR" sz="3200" b="1" smtClean="0"/>
              <a:t>. HTTP </a:t>
            </a:r>
            <a:r>
              <a:rPr lang="ko-KR" altLang="en-US" sz="3200" b="1" smtClean="0"/>
              <a:t>통</a:t>
            </a:r>
            <a:r>
              <a:rPr lang="ko-KR" altLang="en-US" sz="3200" b="1"/>
              <a:t>신</a:t>
            </a:r>
            <a:r>
              <a:rPr lang="ko-KR" altLang="en-US" sz="3200" b="1" smtClean="0"/>
              <a:t> </a:t>
            </a:r>
            <a:r>
              <a:rPr lang="en-US" altLang="ko-KR" sz="3200" b="1" smtClean="0"/>
              <a:t>-&gt; </a:t>
            </a:r>
            <a:r>
              <a:rPr lang="ko-KR" altLang="en-US" sz="3200" b="1" smtClean="0"/>
              <a:t>파일</a:t>
            </a:r>
            <a:endParaRPr lang="ko-KR" altLang="en-US" sz="3200" b="1"/>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700808"/>
            <a:ext cx="7990179" cy="4104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971600" y="4077072"/>
            <a:ext cx="3388068" cy="338554"/>
          </a:xfrm>
          <a:prstGeom prst="rect">
            <a:avLst/>
          </a:prstGeom>
          <a:solidFill>
            <a:schemeClr val="bg1"/>
          </a:solidFill>
        </p:spPr>
        <p:txBody>
          <a:bodyPr wrap="square" rtlCol="0">
            <a:spAutoFit/>
          </a:bodyPr>
          <a:lstStyle/>
          <a:p>
            <a:r>
              <a:rPr lang="ko-KR" altLang="en-US" sz="1600" smtClean="0"/>
              <a:t>설정 파일을 지정해서 실행</a:t>
            </a:r>
            <a:endParaRPr lang="ko-KR" altLang="en-US" sz="1600"/>
          </a:p>
        </p:txBody>
      </p:sp>
      <p:sp>
        <p:nvSpPr>
          <p:cNvPr id="5" name="TextBox 4"/>
          <p:cNvSpPr txBox="1"/>
          <p:nvPr/>
        </p:nvSpPr>
        <p:spPr>
          <a:xfrm>
            <a:off x="1001897" y="4674622"/>
            <a:ext cx="6981062" cy="338554"/>
          </a:xfrm>
          <a:prstGeom prst="rect">
            <a:avLst/>
          </a:prstGeom>
          <a:solidFill>
            <a:schemeClr val="bg1"/>
          </a:solidFill>
        </p:spPr>
        <p:txBody>
          <a:bodyPr wrap="square" rtlCol="0">
            <a:spAutoFit/>
          </a:bodyPr>
          <a:lstStyle/>
          <a:p>
            <a:r>
              <a:rPr lang="ko-KR" altLang="en-US" sz="1600" smtClean="0"/>
              <a:t>지정한 파일에 결과가 표시된다</a:t>
            </a:r>
            <a:r>
              <a:rPr lang="en-US" altLang="ko-KR" sz="1600" smtClean="0"/>
              <a:t>. </a:t>
            </a:r>
            <a:r>
              <a:rPr lang="ko-KR" altLang="en-US" sz="1600" smtClean="0"/>
              <a:t>이 경우는 </a:t>
            </a:r>
            <a:r>
              <a:rPr lang="en-US" altLang="ko-KR" sz="1600" smtClean="0"/>
              <a:t>index.html </a:t>
            </a:r>
            <a:r>
              <a:rPr lang="ko-KR" altLang="en-US" sz="1600" smtClean="0"/>
              <a:t>태그에 걸린다</a:t>
            </a:r>
            <a:r>
              <a:rPr lang="en-US" altLang="ko-KR" sz="1600" smtClean="0"/>
              <a:t>.</a:t>
            </a:r>
            <a:endParaRPr lang="ko-KR" altLang="en-US" sz="1600"/>
          </a:p>
        </p:txBody>
      </p:sp>
      <p:sp>
        <p:nvSpPr>
          <p:cNvPr id="6" name="TextBox 5"/>
          <p:cNvSpPr txBox="1"/>
          <p:nvPr/>
        </p:nvSpPr>
        <p:spPr>
          <a:xfrm>
            <a:off x="995489" y="5229200"/>
            <a:ext cx="5252870" cy="338554"/>
          </a:xfrm>
          <a:prstGeom prst="rect">
            <a:avLst/>
          </a:prstGeom>
          <a:solidFill>
            <a:schemeClr val="bg1"/>
          </a:solidFill>
        </p:spPr>
        <p:txBody>
          <a:bodyPr wrap="square" rtlCol="0">
            <a:spAutoFit/>
          </a:bodyPr>
          <a:lstStyle/>
          <a:p>
            <a:r>
              <a:rPr lang="ko-KR" altLang="en-US" sz="1600" smtClean="0"/>
              <a:t>이 경우는 </a:t>
            </a:r>
            <a:r>
              <a:rPr lang="en-US" altLang="ko-KR" sz="1600" smtClean="0"/>
              <a:t>aaa.index.html </a:t>
            </a:r>
            <a:r>
              <a:rPr lang="ko-KR" altLang="en-US" sz="1600" smtClean="0"/>
              <a:t>태그에 걸린다</a:t>
            </a:r>
            <a:r>
              <a:rPr lang="en-US" altLang="ko-KR" sz="1600" smtClean="0"/>
              <a:t>.</a:t>
            </a:r>
            <a:endParaRPr lang="ko-KR" altLang="en-US" sz="1600"/>
          </a:p>
        </p:txBody>
      </p:sp>
    </p:spTree>
    <p:extLst>
      <p:ext uri="{BB962C8B-B14F-4D97-AF65-F5344CB8AC3E}">
        <p14:creationId xmlns:p14="http://schemas.microsoft.com/office/powerpoint/2010/main" val="21244867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332656"/>
            <a:ext cx="6336704" cy="584775"/>
          </a:xfrm>
          <a:prstGeom prst="rect">
            <a:avLst/>
          </a:prstGeom>
          <a:noFill/>
        </p:spPr>
        <p:txBody>
          <a:bodyPr wrap="square" rtlCol="0">
            <a:spAutoFit/>
          </a:bodyPr>
          <a:lstStyle/>
          <a:p>
            <a:r>
              <a:rPr lang="ko-KR" altLang="en-US" sz="3200" b="1" smtClean="0"/>
              <a:t>설정 예</a:t>
            </a:r>
            <a:r>
              <a:rPr lang="en-US" altLang="ko-KR" sz="3200" b="1" smtClean="0"/>
              <a:t>. fluentd </a:t>
            </a:r>
            <a:r>
              <a:rPr lang="ko-KR" altLang="en-US" sz="3200" b="1" smtClean="0"/>
              <a:t>서버에 전송</a:t>
            </a:r>
            <a:endParaRPr lang="ko-KR" altLang="en-US" sz="3200" b="1"/>
          </a:p>
        </p:txBody>
      </p:sp>
      <p:grpSp>
        <p:nvGrpSpPr>
          <p:cNvPr id="3" name="그룹 2"/>
          <p:cNvGrpSpPr/>
          <p:nvPr/>
        </p:nvGrpSpPr>
        <p:grpSpPr>
          <a:xfrm>
            <a:off x="1699270" y="836712"/>
            <a:ext cx="5032970" cy="5926536"/>
            <a:chOff x="539552" y="836712"/>
            <a:chExt cx="5032970" cy="5926536"/>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917431"/>
              <a:ext cx="5032970" cy="5845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043608" y="836712"/>
              <a:ext cx="3388068" cy="307777"/>
            </a:xfrm>
            <a:prstGeom prst="rect">
              <a:avLst/>
            </a:prstGeom>
            <a:solidFill>
              <a:schemeClr val="bg1"/>
            </a:solidFill>
          </p:spPr>
          <p:txBody>
            <a:bodyPr wrap="square" rtlCol="0">
              <a:spAutoFit/>
            </a:bodyPr>
            <a:lstStyle/>
            <a:p>
              <a:r>
                <a:rPr lang="ko-KR" altLang="en-US" sz="1400" smtClean="0"/>
                <a:t>로그 전송측 </a:t>
              </a:r>
              <a:r>
                <a:rPr lang="en-US" altLang="ko-KR" sz="1400" smtClean="0"/>
                <a:t>fluentd</a:t>
              </a:r>
              <a:r>
                <a:rPr lang="ko-KR" altLang="en-US" sz="1400" smtClean="0"/>
                <a:t>의 설정 파일</a:t>
              </a:r>
              <a:endParaRPr lang="ko-KR" altLang="en-US" sz="1400"/>
            </a:p>
          </p:txBody>
        </p:sp>
        <p:sp>
          <p:nvSpPr>
            <p:cNvPr id="5" name="TextBox 4"/>
            <p:cNvSpPr txBox="1"/>
            <p:nvPr/>
          </p:nvSpPr>
          <p:spPr>
            <a:xfrm>
              <a:off x="1043608" y="4797152"/>
              <a:ext cx="3388068" cy="307777"/>
            </a:xfrm>
            <a:prstGeom prst="rect">
              <a:avLst/>
            </a:prstGeom>
            <a:solidFill>
              <a:schemeClr val="bg1"/>
            </a:solidFill>
          </p:spPr>
          <p:txBody>
            <a:bodyPr wrap="square" rtlCol="0">
              <a:spAutoFit/>
            </a:bodyPr>
            <a:lstStyle/>
            <a:p>
              <a:r>
                <a:rPr lang="ko-KR" altLang="en-US" sz="1400" smtClean="0"/>
                <a:t>로그 받는 측의 </a:t>
              </a:r>
              <a:r>
                <a:rPr lang="en-US" altLang="ko-KR" sz="1400" smtClean="0"/>
                <a:t>fluentd</a:t>
              </a:r>
              <a:r>
                <a:rPr lang="ko-KR" altLang="en-US" sz="1400" smtClean="0"/>
                <a:t>의 설정 파일</a:t>
              </a:r>
              <a:endParaRPr lang="ko-KR" altLang="en-US" sz="1400"/>
            </a:p>
          </p:txBody>
        </p:sp>
      </p:grpSp>
    </p:spTree>
    <p:extLst>
      <p:ext uri="{BB962C8B-B14F-4D97-AF65-F5344CB8AC3E}">
        <p14:creationId xmlns:p14="http://schemas.microsoft.com/office/powerpoint/2010/main" val="34511671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332656"/>
            <a:ext cx="6336704" cy="584775"/>
          </a:xfrm>
          <a:prstGeom prst="rect">
            <a:avLst/>
          </a:prstGeom>
          <a:noFill/>
        </p:spPr>
        <p:txBody>
          <a:bodyPr wrap="square" rtlCol="0">
            <a:spAutoFit/>
          </a:bodyPr>
          <a:lstStyle/>
          <a:p>
            <a:r>
              <a:rPr lang="ko-KR" altLang="en-US" sz="3200" b="1" smtClean="0"/>
              <a:t>설정 예</a:t>
            </a:r>
            <a:r>
              <a:rPr lang="en-US" altLang="ko-KR" sz="3200" b="1" smtClean="0"/>
              <a:t>. </a:t>
            </a:r>
            <a:r>
              <a:rPr lang="ko-KR" altLang="en-US" sz="3200" b="1" smtClean="0"/>
              <a:t>출력처 복수 지정</a:t>
            </a:r>
            <a:endParaRPr lang="ko-KR" altLang="en-US" sz="3200" b="1"/>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1412776"/>
            <a:ext cx="5853385" cy="48537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2554394" y="1969095"/>
            <a:ext cx="1081502" cy="307777"/>
          </a:xfrm>
          <a:prstGeom prst="rect">
            <a:avLst/>
          </a:prstGeom>
          <a:solidFill>
            <a:schemeClr val="bg1"/>
          </a:solidFill>
        </p:spPr>
        <p:txBody>
          <a:bodyPr wrap="square" rtlCol="0">
            <a:spAutoFit/>
          </a:bodyPr>
          <a:lstStyle/>
          <a:p>
            <a:r>
              <a:rPr lang="ko-KR" altLang="en-US" sz="1400" smtClean="0"/>
              <a:t>표준 출력</a:t>
            </a:r>
            <a:endParaRPr lang="ko-KR" altLang="en-US" sz="1400"/>
          </a:p>
        </p:txBody>
      </p:sp>
      <p:sp>
        <p:nvSpPr>
          <p:cNvPr id="6" name="TextBox 5"/>
          <p:cNvSpPr txBox="1"/>
          <p:nvPr/>
        </p:nvSpPr>
        <p:spPr>
          <a:xfrm>
            <a:off x="2555776" y="2977207"/>
            <a:ext cx="1081502" cy="307777"/>
          </a:xfrm>
          <a:prstGeom prst="rect">
            <a:avLst/>
          </a:prstGeom>
          <a:solidFill>
            <a:schemeClr val="bg1"/>
          </a:solidFill>
        </p:spPr>
        <p:txBody>
          <a:bodyPr wrap="square" rtlCol="0">
            <a:spAutoFit/>
          </a:bodyPr>
          <a:lstStyle/>
          <a:p>
            <a:r>
              <a:rPr lang="ko-KR" altLang="en-US" sz="1400" smtClean="0"/>
              <a:t>파일</a:t>
            </a:r>
            <a:endParaRPr lang="ko-KR" altLang="en-US" sz="1400"/>
          </a:p>
        </p:txBody>
      </p:sp>
      <p:sp>
        <p:nvSpPr>
          <p:cNvPr id="7" name="TextBox 6"/>
          <p:cNvSpPr txBox="1"/>
          <p:nvPr/>
        </p:nvSpPr>
        <p:spPr>
          <a:xfrm>
            <a:off x="2627784" y="4149080"/>
            <a:ext cx="2369262" cy="307777"/>
          </a:xfrm>
          <a:prstGeom prst="rect">
            <a:avLst/>
          </a:prstGeom>
          <a:solidFill>
            <a:schemeClr val="bg1"/>
          </a:solidFill>
        </p:spPr>
        <p:txBody>
          <a:bodyPr wrap="square" rtlCol="0">
            <a:spAutoFit/>
          </a:bodyPr>
          <a:lstStyle/>
          <a:p>
            <a:r>
              <a:rPr lang="ko-KR" altLang="en-US" sz="1400" smtClean="0"/>
              <a:t>다른 </a:t>
            </a:r>
            <a:r>
              <a:rPr lang="en-US" altLang="ko-KR" sz="1400" smtClean="0"/>
              <a:t>fluentd </a:t>
            </a:r>
            <a:r>
              <a:rPr lang="ko-KR" altLang="en-US" sz="1400" smtClean="0"/>
              <a:t>서버에 전송</a:t>
            </a:r>
            <a:endParaRPr lang="ko-KR" altLang="en-US" sz="1400"/>
          </a:p>
        </p:txBody>
      </p:sp>
    </p:spTree>
    <p:extLst>
      <p:ext uri="{BB962C8B-B14F-4D97-AF65-F5344CB8AC3E}">
        <p14:creationId xmlns:p14="http://schemas.microsoft.com/office/powerpoint/2010/main" val="496901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332656"/>
            <a:ext cx="6336704" cy="584775"/>
          </a:xfrm>
          <a:prstGeom prst="rect">
            <a:avLst/>
          </a:prstGeom>
          <a:noFill/>
        </p:spPr>
        <p:txBody>
          <a:bodyPr wrap="square" rtlCol="0">
            <a:spAutoFit/>
          </a:bodyPr>
          <a:lstStyle/>
          <a:p>
            <a:r>
              <a:rPr lang="ko-KR" altLang="en-US" sz="3200" b="1" smtClean="0"/>
              <a:t>설정 예</a:t>
            </a:r>
            <a:r>
              <a:rPr lang="en-US" altLang="ko-KR" sz="3200" b="1" smtClean="0"/>
              <a:t>. record-modifier </a:t>
            </a:r>
            <a:endParaRPr lang="ko-KR" altLang="en-US" sz="3200" b="1"/>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2492896"/>
            <a:ext cx="5101598" cy="17438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395536" y="1196752"/>
            <a:ext cx="8352928" cy="923330"/>
          </a:xfrm>
          <a:prstGeom prst="rect">
            <a:avLst/>
          </a:prstGeom>
          <a:noFill/>
        </p:spPr>
        <p:txBody>
          <a:bodyPr wrap="square" rtlCol="0">
            <a:spAutoFit/>
          </a:bodyPr>
          <a:lstStyle/>
          <a:p>
            <a:pPr marL="285750" indent="-285750">
              <a:buFont typeface="Wingdings" panose="05000000000000000000" pitchFamily="2" charset="2"/>
              <a:buChar char="§"/>
            </a:pPr>
            <a:r>
              <a:rPr lang="ko-KR" altLang="en-US" smtClean="0"/>
              <a:t>출력을 편집하여 속성을 추가할 수 있다</a:t>
            </a:r>
            <a:r>
              <a:rPr lang="en-US" altLang="ko-KR" smtClean="0"/>
              <a:t>.</a:t>
            </a:r>
            <a:br>
              <a:rPr lang="en-US" altLang="ko-KR" smtClean="0"/>
            </a:br>
            <a:endParaRPr lang="en-US" altLang="ko-KR" smtClean="0"/>
          </a:p>
          <a:p>
            <a:pPr marL="285750" indent="-285750">
              <a:buFont typeface="Wingdings" panose="05000000000000000000" pitchFamily="2" charset="2"/>
              <a:buChar char="§"/>
            </a:pPr>
            <a:r>
              <a:rPr lang="en-US" altLang="ko-KR" smtClean="0"/>
              <a:t>key, value</a:t>
            </a:r>
            <a:r>
              <a:rPr lang="ko-KR" altLang="en-US" smtClean="0"/>
              <a:t>가 그대로 </a:t>
            </a:r>
            <a:r>
              <a:rPr lang="en-US" altLang="ko-KR" smtClean="0"/>
              <a:t>json</a:t>
            </a:r>
            <a:r>
              <a:rPr lang="ko-KR" altLang="en-US" smtClean="0"/>
              <a:t>에 추가된다</a:t>
            </a:r>
            <a:r>
              <a:rPr lang="en-US" altLang="ko-KR" smtClean="0"/>
              <a:t>.</a:t>
            </a:r>
            <a:endParaRPr lang="ko-KR" altLang="en-US"/>
          </a:p>
        </p:txBody>
      </p:sp>
    </p:spTree>
    <p:extLst>
      <p:ext uri="{BB962C8B-B14F-4D97-AF65-F5344CB8AC3E}">
        <p14:creationId xmlns:p14="http://schemas.microsoft.com/office/powerpoint/2010/main" val="166824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699157"/>
            <a:ext cx="7408518" cy="36800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844230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332656"/>
            <a:ext cx="6336704" cy="584775"/>
          </a:xfrm>
          <a:prstGeom prst="rect">
            <a:avLst/>
          </a:prstGeom>
          <a:noFill/>
        </p:spPr>
        <p:txBody>
          <a:bodyPr wrap="square" rtlCol="0">
            <a:spAutoFit/>
          </a:bodyPr>
          <a:lstStyle/>
          <a:p>
            <a:r>
              <a:rPr lang="ko-KR" altLang="en-US" sz="3200" b="1" smtClean="0"/>
              <a:t>설정 예</a:t>
            </a:r>
            <a:r>
              <a:rPr lang="en-US" altLang="ko-KR" sz="3200" b="1" smtClean="0"/>
              <a:t>. mongo </a:t>
            </a:r>
            <a:endParaRPr lang="ko-KR" altLang="en-US" sz="3200" b="1"/>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1340768"/>
            <a:ext cx="4383814" cy="20926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45315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332656"/>
            <a:ext cx="6336704" cy="584775"/>
          </a:xfrm>
          <a:prstGeom prst="rect">
            <a:avLst/>
          </a:prstGeom>
          <a:noFill/>
        </p:spPr>
        <p:txBody>
          <a:bodyPr wrap="square" rtlCol="0">
            <a:spAutoFit/>
          </a:bodyPr>
          <a:lstStyle/>
          <a:p>
            <a:r>
              <a:rPr lang="ko-KR" altLang="en-US" sz="3200" b="1" smtClean="0"/>
              <a:t>설정 예</a:t>
            </a:r>
            <a:r>
              <a:rPr lang="en-US" altLang="ko-KR" sz="3200" b="1" smtClean="0"/>
              <a:t>. </a:t>
            </a:r>
            <a:r>
              <a:rPr lang="en-US" altLang="ko-KR" sz="3200" b="1" smtClean="0"/>
              <a:t>forward(</a:t>
            </a:r>
            <a:r>
              <a:rPr lang="ko-KR" altLang="en-US" sz="3200" b="1" smtClean="0"/>
              <a:t>전송측</a:t>
            </a:r>
            <a:r>
              <a:rPr lang="en-US" altLang="ko-KR" sz="3200" b="1" smtClean="0"/>
              <a:t>)</a:t>
            </a:r>
            <a:endParaRPr lang="ko-KR" altLang="en-US" sz="3200" b="1"/>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124744"/>
            <a:ext cx="3038475"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563888" y="1124744"/>
            <a:ext cx="5184576" cy="1754326"/>
          </a:xfrm>
          <a:prstGeom prst="rect">
            <a:avLst/>
          </a:prstGeom>
          <a:noFill/>
        </p:spPr>
        <p:txBody>
          <a:bodyPr wrap="square" rtlCol="0">
            <a:spAutoFit/>
          </a:bodyPr>
          <a:lstStyle/>
          <a:p>
            <a:pPr marL="285750" indent="-285750">
              <a:buFont typeface="Wingdings" panose="05000000000000000000" pitchFamily="2" charset="2"/>
              <a:buChar char="§"/>
            </a:pPr>
            <a:r>
              <a:rPr lang="ko-KR" altLang="en-US" smtClean="0"/>
              <a:t>어느 로그를 보낼 지를 </a:t>
            </a:r>
            <a:r>
              <a:rPr lang="en-US" altLang="ko-KR" smtClean="0"/>
              <a:t>source </a:t>
            </a:r>
            <a:r>
              <a:rPr lang="ko-KR" altLang="en-US" smtClean="0"/>
              <a:t>디렉티브에서 지정하고</a:t>
            </a:r>
            <a:r>
              <a:rPr lang="en-US" altLang="ko-KR" smtClean="0"/>
              <a:t>, output</a:t>
            </a:r>
            <a:r>
              <a:rPr lang="ko-KR" altLang="en-US" smtClean="0"/>
              <a:t>을 지정하는 </a:t>
            </a:r>
            <a:r>
              <a:rPr lang="en-US" altLang="ko-KR" smtClean="0"/>
              <a:t>match </a:t>
            </a:r>
            <a:r>
              <a:rPr lang="ko-KR" altLang="en-US" smtClean="0"/>
              <a:t>디렉티브의 </a:t>
            </a:r>
            <a:r>
              <a:rPr lang="en-US" altLang="ko-KR" smtClean="0"/>
              <a:t>type</a:t>
            </a:r>
            <a:r>
              <a:rPr lang="ko-KR" altLang="en-US" smtClean="0"/>
              <a:t>을 </a:t>
            </a:r>
            <a:r>
              <a:rPr lang="en-US" altLang="ko-KR" smtClean="0"/>
              <a:t>forward</a:t>
            </a:r>
            <a:r>
              <a:rPr lang="ko-KR" altLang="en-US" smtClean="0"/>
              <a:t>로 한다</a:t>
            </a:r>
            <a:r>
              <a:rPr lang="en-US" altLang="ko-KR" smtClean="0"/>
              <a:t>.</a:t>
            </a:r>
            <a:br>
              <a:rPr lang="en-US" altLang="ko-KR" smtClean="0"/>
            </a:br>
            <a:endParaRPr lang="en-US" altLang="ko-KR" smtClean="0"/>
          </a:p>
          <a:p>
            <a:pPr marL="285750" indent="-285750">
              <a:buFont typeface="Wingdings" panose="05000000000000000000" pitchFamily="2" charset="2"/>
              <a:buChar char="§"/>
            </a:pPr>
            <a:r>
              <a:rPr lang="en-US" altLang="ko-KR" smtClean="0"/>
              <a:t>match </a:t>
            </a:r>
            <a:r>
              <a:rPr lang="ko-KR" altLang="en-US" smtClean="0"/>
              <a:t>디렉티브 안에 </a:t>
            </a:r>
            <a:r>
              <a:rPr lang="en-US" altLang="ko-KR" smtClean="0"/>
              <a:t>server </a:t>
            </a:r>
            <a:r>
              <a:rPr lang="ko-KR" altLang="en-US" smtClean="0"/>
              <a:t>디렉티브를 추가고</a:t>
            </a:r>
            <a:r>
              <a:rPr lang="en-US" altLang="ko-KR" smtClean="0"/>
              <a:t>, </a:t>
            </a:r>
            <a:r>
              <a:rPr lang="ko-KR" altLang="en-US" smtClean="0"/>
              <a:t>데이터를 보낼 곳을 지정한다</a:t>
            </a:r>
            <a:r>
              <a:rPr lang="en-US" altLang="ko-KR" smtClean="0"/>
              <a:t>.</a:t>
            </a:r>
            <a:endParaRPr lang="ko-KR" altLang="en-US"/>
          </a:p>
        </p:txBody>
      </p:sp>
      <p:sp>
        <p:nvSpPr>
          <p:cNvPr id="6" name="TextBox 5"/>
          <p:cNvSpPr txBox="1"/>
          <p:nvPr/>
        </p:nvSpPr>
        <p:spPr>
          <a:xfrm>
            <a:off x="3560246" y="3140968"/>
            <a:ext cx="5184576" cy="1600438"/>
          </a:xfrm>
          <a:prstGeom prst="rect">
            <a:avLst/>
          </a:prstGeom>
          <a:noFill/>
        </p:spPr>
        <p:txBody>
          <a:bodyPr wrap="square" rtlCol="0">
            <a:spAutoFit/>
          </a:bodyPr>
          <a:lstStyle/>
          <a:p>
            <a:pPr marL="285750" indent="-285750">
              <a:buFont typeface="Wingdings" panose="05000000000000000000" pitchFamily="2" charset="2"/>
              <a:buChar char="§"/>
            </a:pPr>
            <a:r>
              <a:rPr lang="en-US" altLang="ko-KR" sz="1400" smtClean="0"/>
              <a:t>send_timeout</a:t>
            </a:r>
            <a:br>
              <a:rPr lang="en-US" altLang="ko-KR" sz="1400" smtClean="0"/>
            </a:br>
            <a:r>
              <a:rPr lang="ko-KR" altLang="en-US" sz="1400" smtClean="0"/>
              <a:t>데이터를 보낼 때 상대가 반응하지 않는 경우</a:t>
            </a:r>
            <a:r>
              <a:rPr lang="en-US" altLang="ko-KR" sz="1400" smtClean="0"/>
              <a:t>, </a:t>
            </a:r>
            <a:r>
              <a:rPr lang="ko-KR" altLang="en-US" sz="1400" smtClean="0"/>
              <a:t>어느 정도의 시간으로 타임아웃을 할지를 설정한다</a:t>
            </a:r>
            <a:r>
              <a:rPr lang="en-US" altLang="ko-KR" sz="1400" smtClean="0"/>
              <a:t>. </a:t>
            </a:r>
            <a:r>
              <a:rPr lang="ko-KR" altLang="en-US" sz="1400" smtClean="0"/>
              <a:t>기본은 </a:t>
            </a:r>
            <a:r>
              <a:rPr lang="en-US" altLang="ko-KR" sz="1400" smtClean="0"/>
              <a:t>60</a:t>
            </a:r>
            <a:r>
              <a:rPr lang="ko-KR" altLang="en-US" sz="1400" smtClean="0"/>
              <a:t>초</a:t>
            </a:r>
            <a:r>
              <a:rPr lang="en-US" altLang="ko-KR" sz="1400" smtClean="0"/>
              <a:t>.</a:t>
            </a:r>
            <a:br>
              <a:rPr lang="en-US" altLang="ko-KR" sz="1400" smtClean="0"/>
            </a:br>
            <a:endParaRPr lang="en-US" altLang="ko-KR" sz="1400" smtClean="0"/>
          </a:p>
          <a:p>
            <a:pPr marL="285750" indent="-285750">
              <a:buFont typeface="Wingdings" panose="05000000000000000000" pitchFamily="2" charset="2"/>
              <a:buChar char="§"/>
            </a:pPr>
            <a:r>
              <a:rPr lang="en-US" altLang="ko-KR" sz="1400" smtClean="0"/>
              <a:t>recover_wait</a:t>
            </a:r>
            <a:br>
              <a:rPr lang="en-US" altLang="ko-KR" sz="1400" smtClean="0"/>
            </a:br>
            <a:r>
              <a:rPr lang="ko-KR" altLang="en-US" sz="1400" smtClean="0"/>
              <a:t>전송에 실패했을 때</a:t>
            </a:r>
            <a:r>
              <a:rPr lang="en-US" altLang="ko-KR" sz="1400" smtClean="0"/>
              <a:t>, </a:t>
            </a:r>
            <a:r>
              <a:rPr lang="ko-KR" altLang="en-US" sz="1400" smtClean="0"/>
              <a:t>복구까지 어느 정도 기다릴지 설정</a:t>
            </a:r>
            <a:r>
              <a:rPr lang="en-US" altLang="ko-KR" sz="1400" smtClean="0"/>
              <a:t>. </a:t>
            </a:r>
            <a:r>
              <a:rPr lang="ko-KR" altLang="en-US" sz="1400" smtClean="0"/>
              <a:t>기본은 </a:t>
            </a:r>
            <a:r>
              <a:rPr lang="en-US" altLang="ko-KR" sz="1400" smtClean="0"/>
              <a:t>10</a:t>
            </a:r>
            <a:r>
              <a:rPr lang="ko-KR" altLang="en-US" sz="1400" smtClean="0"/>
              <a:t>초</a:t>
            </a:r>
            <a:r>
              <a:rPr lang="en-US" altLang="ko-KR" sz="1400" smtClean="0"/>
              <a:t>.</a:t>
            </a:r>
            <a:endParaRPr lang="ko-KR" altLang="en-US" sz="1400"/>
          </a:p>
        </p:txBody>
      </p:sp>
      <p:sp>
        <p:nvSpPr>
          <p:cNvPr id="7" name="TextBox 6"/>
          <p:cNvSpPr txBox="1"/>
          <p:nvPr/>
        </p:nvSpPr>
        <p:spPr>
          <a:xfrm>
            <a:off x="381308" y="4797152"/>
            <a:ext cx="8367155" cy="2031325"/>
          </a:xfrm>
          <a:prstGeom prst="rect">
            <a:avLst/>
          </a:prstGeom>
          <a:noFill/>
        </p:spPr>
        <p:txBody>
          <a:bodyPr wrap="square" rtlCol="0">
            <a:spAutoFit/>
          </a:bodyPr>
          <a:lstStyle/>
          <a:p>
            <a:pPr marL="285750" indent="-285750">
              <a:buFont typeface="Wingdings" panose="05000000000000000000" pitchFamily="2" charset="2"/>
              <a:buChar char="§"/>
            </a:pPr>
            <a:r>
              <a:rPr lang="en-US" altLang="ko-KR" sz="1400" smtClean="0"/>
              <a:t>heartbeat_interval</a:t>
            </a:r>
            <a:br>
              <a:rPr lang="en-US" altLang="ko-KR" sz="1400" smtClean="0"/>
            </a:br>
            <a:r>
              <a:rPr lang="en-US" altLang="ko-KR" sz="1400" smtClean="0"/>
              <a:t>fluentd</a:t>
            </a:r>
            <a:r>
              <a:rPr lang="ko-KR" altLang="en-US" sz="1400" smtClean="0"/>
              <a:t>는 데이터 송신처가 살아 있는지 조사한다</a:t>
            </a:r>
            <a:r>
              <a:rPr lang="en-US" altLang="ko-KR" sz="1400" smtClean="0"/>
              <a:t>. </a:t>
            </a:r>
            <a:r>
              <a:rPr lang="ko-KR" altLang="en-US" sz="1400" smtClean="0"/>
              <a:t>기본은 </a:t>
            </a:r>
            <a:r>
              <a:rPr lang="en-US" altLang="ko-KR" sz="1400" smtClean="0"/>
              <a:t>1</a:t>
            </a:r>
            <a:r>
              <a:rPr lang="ko-KR" altLang="en-US" sz="1400" smtClean="0"/>
              <a:t>초이다</a:t>
            </a:r>
            <a:r>
              <a:rPr lang="en-US" altLang="ko-KR" sz="1400" smtClean="0"/>
              <a:t>.</a:t>
            </a:r>
            <a:br>
              <a:rPr lang="en-US" altLang="ko-KR" sz="1400" smtClean="0"/>
            </a:br>
            <a:endParaRPr lang="en-US" altLang="ko-KR" sz="1400" smtClean="0"/>
          </a:p>
          <a:p>
            <a:pPr marL="285750" indent="-285750">
              <a:buFont typeface="Wingdings" panose="05000000000000000000" pitchFamily="2" charset="2"/>
              <a:buChar char="§"/>
            </a:pPr>
            <a:r>
              <a:rPr lang="en-US" altLang="ko-KR" sz="1400" smtClean="0"/>
              <a:t>phi_threshold</a:t>
            </a:r>
            <a:br>
              <a:rPr lang="en-US" altLang="ko-KR" sz="1400" smtClean="0"/>
            </a:br>
            <a:r>
              <a:rPr lang="ko-KR" altLang="en-US" sz="1400" smtClean="0"/>
              <a:t>송신이 실패했다고 판단하는 값</a:t>
            </a:r>
            <a:r>
              <a:rPr lang="en-US" altLang="ko-KR" sz="1400" smtClean="0"/>
              <a:t>. </a:t>
            </a:r>
            <a:r>
              <a:rPr lang="ko-KR" altLang="en-US" sz="1400" smtClean="0"/>
              <a:t>내부에서 사활을 판단하는 계속으로 사용하는 </a:t>
            </a:r>
            <a:r>
              <a:rPr lang="en-US" altLang="ko-KR" sz="1400" smtClean="0"/>
              <a:t>phi</a:t>
            </a:r>
            <a:r>
              <a:rPr lang="ko-KR" altLang="en-US" sz="1400" smtClean="0"/>
              <a:t>라는 값으로 특별히 조정할 필요가 없다</a:t>
            </a:r>
            <a:r>
              <a:rPr lang="en-US" altLang="ko-KR" sz="1400" smtClean="0"/>
              <a:t>. </a:t>
            </a:r>
            <a:r>
              <a:rPr lang="ko-KR" altLang="en-US" sz="1400" smtClean="0"/>
              <a:t>기본은 </a:t>
            </a:r>
            <a:r>
              <a:rPr lang="en-US" altLang="ko-KR" sz="1400" smtClean="0"/>
              <a:t>8.</a:t>
            </a:r>
            <a:br>
              <a:rPr lang="en-US" altLang="ko-KR" sz="1400" smtClean="0"/>
            </a:br>
            <a:endParaRPr lang="en-US" altLang="ko-KR" sz="1400" smtClean="0"/>
          </a:p>
          <a:p>
            <a:pPr marL="285750" indent="-285750">
              <a:buFont typeface="Wingdings" panose="05000000000000000000" pitchFamily="2" charset="2"/>
              <a:buChar char="§"/>
            </a:pPr>
            <a:r>
              <a:rPr lang="en-US" altLang="ko-KR" sz="1400" smtClean="0"/>
              <a:t>hard_timeout</a:t>
            </a:r>
            <a:br>
              <a:rPr lang="en-US" altLang="ko-KR" sz="1400" smtClean="0"/>
            </a:br>
            <a:r>
              <a:rPr lang="ko-KR" altLang="en-US" sz="1400" smtClean="0"/>
              <a:t>리모트 서버 접속에 실패했다고 판단하는 시간</a:t>
            </a:r>
            <a:r>
              <a:rPr lang="en-US" altLang="ko-KR" sz="1400" smtClean="0"/>
              <a:t>. </a:t>
            </a:r>
            <a:r>
              <a:rPr lang="ko-KR" altLang="en-US" sz="1400" smtClean="0"/>
              <a:t>기본은 </a:t>
            </a:r>
            <a:r>
              <a:rPr lang="en-US" altLang="ko-KR" sz="1400" smtClean="0"/>
              <a:t>send_timeout</a:t>
            </a:r>
            <a:r>
              <a:rPr lang="ko-KR" altLang="en-US" sz="1400" smtClean="0"/>
              <a:t>와 같다</a:t>
            </a:r>
            <a:r>
              <a:rPr lang="en-US" altLang="ko-KR" sz="1400" smtClean="0"/>
              <a:t>.</a:t>
            </a:r>
            <a:endParaRPr lang="ko-KR" altLang="en-US" sz="1400"/>
          </a:p>
        </p:txBody>
      </p:sp>
    </p:spTree>
    <p:extLst>
      <p:ext uri="{BB962C8B-B14F-4D97-AF65-F5344CB8AC3E}">
        <p14:creationId xmlns:p14="http://schemas.microsoft.com/office/powerpoint/2010/main" val="9398682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683568" y="1196752"/>
            <a:ext cx="7776864" cy="2462213"/>
          </a:xfrm>
          <a:prstGeom prst="rect">
            <a:avLst/>
          </a:prstGeom>
        </p:spPr>
        <p:txBody>
          <a:bodyPr wrap="square">
            <a:spAutoFit/>
          </a:bodyPr>
          <a:lstStyle/>
          <a:p>
            <a:r>
              <a:rPr lang="en-US" altLang="ja-JP" sz="1400" smtClean="0"/>
              <a:t>server </a:t>
            </a:r>
            <a:r>
              <a:rPr lang="ko-KR" altLang="en-US" sz="1400" smtClean="0"/>
              <a:t>디렉티브 옵션</a:t>
            </a:r>
            <a:r>
              <a:rPr lang="en-US" altLang="ko-KR" sz="1400" smtClean="0"/>
              <a:t/>
            </a:r>
            <a:br>
              <a:rPr lang="en-US" altLang="ko-KR" sz="1400" smtClean="0"/>
            </a:br>
            <a:endParaRPr lang="ja-JP" altLang="en-US" sz="1400"/>
          </a:p>
          <a:p>
            <a:r>
              <a:rPr lang="en-US" altLang="ja-JP" sz="1400"/>
              <a:t>- name</a:t>
            </a:r>
          </a:p>
          <a:p>
            <a:r>
              <a:rPr lang="ko-KR" altLang="en-US" sz="1400" smtClean="0"/>
              <a:t>수신의 이름을 지정한다</a:t>
            </a:r>
            <a:r>
              <a:rPr lang="en-US" altLang="ko-KR" sz="1400" smtClean="0"/>
              <a:t>. </a:t>
            </a:r>
            <a:r>
              <a:rPr lang="ko-KR" altLang="en-US" sz="1400" smtClean="0"/>
              <a:t>로그에서 사용되므로 꼭 호스트 이름일 필요는 없다</a:t>
            </a:r>
            <a:r>
              <a:rPr lang="en-US" altLang="ko-KR" sz="1400" smtClean="0"/>
              <a:t>.</a:t>
            </a:r>
            <a:br>
              <a:rPr lang="en-US" altLang="ko-KR" sz="1400" smtClean="0"/>
            </a:br>
            <a:endParaRPr lang="ja-JP" altLang="en-US" sz="1400"/>
          </a:p>
          <a:p>
            <a:r>
              <a:rPr lang="en-US" altLang="ja-JP" sz="1400"/>
              <a:t>- host</a:t>
            </a:r>
          </a:p>
          <a:p>
            <a:r>
              <a:rPr lang="ko-KR" altLang="en-US" sz="1400" smtClean="0"/>
              <a:t>수신처를 기록</a:t>
            </a:r>
            <a:r>
              <a:rPr lang="en-US" altLang="ko-KR" sz="1400" smtClean="0"/>
              <a:t>. </a:t>
            </a:r>
            <a:r>
              <a:rPr lang="en-US" altLang="ja-JP" sz="1400" smtClean="0"/>
              <a:t>IP </a:t>
            </a:r>
            <a:r>
              <a:rPr lang="ko-KR" altLang="en-US" sz="1400" smtClean="0"/>
              <a:t>어드레스가 아닌 호스트 명을 지정할 수 있다</a:t>
            </a:r>
            <a:r>
              <a:rPr lang="en-US" altLang="ko-KR" sz="1400" smtClean="0"/>
              <a:t>. </a:t>
            </a:r>
            <a:r>
              <a:rPr lang="ko-KR" altLang="en-US" sz="1400" smtClean="0"/>
              <a:t>호스트 명을 지정 했을 때는 이름 해석이 필요하다</a:t>
            </a:r>
            <a:r>
              <a:rPr lang="en-US" altLang="ko-KR" sz="1400" smtClean="0"/>
              <a:t>.</a:t>
            </a:r>
            <a:r>
              <a:rPr lang="en-US" altLang="ja-JP" sz="1400" smtClean="0"/>
              <a:t/>
            </a:r>
            <a:br>
              <a:rPr lang="en-US" altLang="ja-JP" sz="1400" smtClean="0"/>
            </a:br>
            <a:endParaRPr lang="ja-JP" altLang="en-US" sz="1400"/>
          </a:p>
          <a:p>
            <a:r>
              <a:rPr lang="en-US" altLang="ja-JP" sz="1400"/>
              <a:t>- port</a:t>
            </a:r>
          </a:p>
          <a:p>
            <a:r>
              <a:rPr lang="ko-KR" altLang="en-US" sz="1400" smtClean="0"/>
              <a:t>송신에서 사용하는 포트를 지정한다</a:t>
            </a:r>
            <a:r>
              <a:rPr lang="en-US" altLang="ko-KR" sz="1400" smtClean="0"/>
              <a:t>. </a:t>
            </a:r>
            <a:r>
              <a:rPr lang="ko-KR" altLang="en-US" sz="1400" smtClean="0"/>
              <a:t>기본은 </a:t>
            </a:r>
            <a:r>
              <a:rPr lang="en-US" altLang="ja-JP" sz="1400" smtClean="0"/>
              <a:t>24224</a:t>
            </a:r>
            <a:r>
              <a:rPr lang="ja-JP" altLang="en-US" sz="1400" smtClean="0"/>
              <a:t> </a:t>
            </a:r>
            <a:r>
              <a:rPr lang="ko-KR" altLang="en-US" sz="1400" smtClean="0"/>
              <a:t>이다</a:t>
            </a:r>
            <a:r>
              <a:rPr lang="en-US" altLang="ko-KR" sz="1400" smtClean="0"/>
              <a:t>.</a:t>
            </a:r>
            <a:endParaRPr lang="ko-KR" altLang="en-US" sz="1400"/>
          </a:p>
        </p:txBody>
      </p:sp>
    </p:spTree>
    <p:extLst>
      <p:ext uri="{BB962C8B-B14F-4D97-AF65-F5344CB8AC3E}">
        <p14:creationId xmlns:p14="http://schemas.microsoft.com/office/powerpoint/2010/main" val="31671661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332656"/>
            <a:ext cx="6336704" cy="584775"/>
          </a:xfrm>
          <a:prstGeom prst="rect">
            <a:avLst/>
          </a:prstGeom>
          <a:noFill/>
        </p:spPr>
        <p:txBody>
          <a:bodyPr wrap="square" rtlCol="0">
            <a:spAutoFit/>
          </a:bodyPr>
          <a:lstStyle/>
          <a:p>
            <a:r>
              <a:rPr lang="ko-KR" altLang="en-US" sz="3200" b="1" smtClean="0"/>
              <a:t>설정 예</a:t>
            </a:r>
            <a:r>
              <a:rPr lang="en-US" altLang="ko-KR" sz="3200" b="1" smtClean="0"/>
              <a:t>. </a:t>
            </a:r>
            <a:r>
              <a:rPr lang="en-US" altLang="ko-KR" sz="3200" b="1" smtClean="0"/>
              <a:t>forward(</a:t>
            </a:r>
            <a:r>
              <a:rPr lang="ko-KR" altLang="en-US" sz="3200" b="1" smtClean="0"/>
              <a:t>수</a:t>
            </a:r>
            <a:r>
              <a:rPr lang="ko-KR" altLang="en-US" sz="3200" b="1"/>
              <a:t>신</a:t>
            </a:r>
            <a:r>
              <a:rPr lang="ko-KR" altLang="en-US" sz="3200" b="1" smtClean="0"/>
              <a:t>측</a:t>
            </a:r>
            <a:r>
              <a:rPr lang="en-US" altLang="ko-KR" sz="3200" b="1" smtClean="0"/>
              <a:t>)</a:t>
            </a:r>
            <a:endParaRPr lang="ko-KR" altLang="en-US" sz="3200" b="1"/>
          </a:p>
        </p:txBody>
      </p:sp>
      <p:sp>
        <p:nvSpPr>
          <p:cNvPr id="3" name="TextBox 2"/>
          <p:cNvSpPr txBox="1"/>
          <p:nvPr/>
        </p:nvSpPr>
        <p:spPr>
          <a:xfrm>
            <a:off x="4283968" y="1124744"/>
            <a:ext cx="4464496" cy="1477328"/>
          </a:xfrm>
          <a:prstGeom prst="rect">
            <a:avLst/>
          </a:prstGeom>
          <a:noFill/>
        </p:spPr>
        <p:txBody>
          <a:bodyPr wrap="square" rtlCol="0">
            <a:spAutoFit/>
          </a:bodyPr>
          <a:lstStyle/>
          <a:p>
            <a:pPr marL="285750" indent="-285750">
              <a:buFont typeface="Wingdings" panose="05000000000000000000" pitchFamily="2" charset="2"/>
              <a:buChar char="§"/>
            </a:pPr>
            <a:r>
              <a:rPr lang="en-US" altLang="ko-KR" smtClean="0"/>
              <a:t>source </a:t>
            </a:r>
            <a:r>
              <a:rPr lang="ko-KR" altLang="en-US" smtClean="0"/>
              <a:t>디렉티브의 </a:t>
            </a:r>
            <a:r>
              <a:rPr lang="en-US" altLang="ko-KR" smtClean="0"/>
              <a:t>type</a:t>
            </a:r>
            <a:r>
              <a:rPr lang="ko-KR" altLang="en-US" smtClean="0"/>
              <a:t>을 </a:t>
            </a:r>
            <a:r>
              <a:rPr lang="en-US" altLang="ko-KR" smtClean="0"/>
              <a:t>forward</a:t>
            </a:r>
            <a:r>
              <a:rPr lang="ko-KR" altLang="en-US" smtClean="0"/>
              <a:t>로 지정하고</a:t>
            </a:r>
            <a:r>
              <a:rPr lang="en-US" altLang="ko-KR" smtClean="0"/>
              <a:t>, output</a:t>
            </a:r>
            <a:r>
              <a:rPr lang="ko-KR" altLang="en-US" smtClean="0"/>
              <a:t>을 </a:t>
            </a:r>
            <a:r>
              <a:rPr lang="en-US" altLang="ko-KR" smtClean="0"/>
              <a:t>match </a:t>
            </a:r>
            <a:r>
              <a:rPr lang="ko-KR" altLang="en-US" smtClean="0"/>
              <a:t>디렉티브로 설정한다</a:t>
            </a:r>
            <a:r>
              <a:rPr lang="en-US" altLang="ko-KR" smtClean="0"/>
              <a:t>. match </a:t>
            </a:r>
            <a:r>
              <a:rPr lang="ko-KR" altLang="en-US" smtClean="0"/>
              <a:t>디렉티브 내에서 태그</a:t>
            </a:r>
            <a:r>
              <a:rPr lang="en-US" altLang="ko-KR" smtClean="0"/>
              <a:t>(</a:t>
            </a:r>
            <a:r>
              <a:rPr lang="ko-KR" altLang="en-US" smtClean="0"/>
              <a:t>이 예에서는 </a:t>
            </a:r>
            <a:r>
              <a:rPr lang="en-US" altLang="ko-KR" smtClean="0"/>
              <a:t>'messages')</a:t>
            </a:r>
            <a:r>
              <a:rPr lang="ko-KR" altLang="en-US" smtClean="0"/>
              <a:t>는 송신측에서 지정하고 있는 것이다</a:t>
            </a:r>
            <a:r>
              <a:rPr lang="en-US" altLang="ko-KR" smtClean="0"/>
              <a:t>.</a:t>
            </a:r>
            <a:endParaRPr lang="ko-KR" altLang="en-US"/>
          </a:p>
        </p:txBody>
      </p:sp>
      <p:sp>
        <p:nvSpPr>
          <p:cNvPr id="6" name="TextBox 5"/>
          <p:cNvSpPr txBox="1"/>
          <p:nvPr/>
        </p:nvSpPr>
        <p:spPr>
          <a:xfrm>
            <a:off x="4304022" y="2643328"/>
            <a:ext cx="4460854" cy="1169551"/>
          </a:xfrm>
          <a:prstGeom prst="rect">
            <a:avLst/>
          </a:prstGeom>
          <a:noFill/>
        </p:spPr>
        <p:txBody>
          <a:bodyPr wrap="square" rtlCol="0">
            <a:spAutoFit/>
          </a:bodyPr>
          <a:lstStyle/>
          <a:p>
            <a:pPr marL="285750" indent="-285750">
              <a:buFont typeface="Wingdings" panose="05000000000000000000" pitchFamily="2" charset="2"/>
              <a:buChar char="§"/>
            </a:pPr>
            <a:r>
              <a:rPr lang="en-US" altLang="ko-KR" sz="1400" smtClean="0"/>
              <a:t>port</a:t>
            </a:r>
            <a:br>
              <a:rPr lang="en-US" altLang="ko-KR" sz="1400" smtClean="0"/>
            </a:br>
            <a:endParaRPr lang="en-US" altLang="ko-KR" sz="1400" smtClean="0"/>
          </a:p>
          <a:p>
            <a:pPr marL="285750" indent="-285750">
              <a:buFont typeface="Wingdings" panose="05000000000000000000" pitchFamily="2" charset="2"/>
              <a:buChar char="§"/>
            </a:pPr>
            <a:r>
              <a:rPr lang="en-US" altLang="ko-KR" sz="1400" smtClean="0"/>
              <a:t>bind</a:t>
            </a:r>
            <a:br>
              <a:rPr lang="en-US" altLang="ko-KR" sz="1400" smtClean="0"/>
            </a:br>
            <a:r>
              <a:rPr lang="ko-KR" altLang="en-US" sz="1400" smtClean="0"/>
              <a:t>송신을 받아 들이는 네트워크를 지정</a:t>
            </a:r>
            <a:r>
              <a:rPr lang="en-US" altLang="ko-KR" sz="1400" smtClean="0"/>
              <a:t>. </a:t>
            </a:r>
            <a:r>
              <a:rPr lang="ko-KR" altLang="en-US" sz="1400" smtClean="0"/>
              <a:t>기본은 </a:t>
            </a:r>
            <a:r>
              <a:rPr lang="en-US" altLang="ko-KR" sz="1400" smtClean="0"/>
              <a:t>0.0.0.0(</a:t>
            </a:r>
            <a:r>
              <a:rPr lang="ko-KR" altLang="en-US" sz="1400" smtClean="0"/>
              <a:t>모든 네트워크</a:t>
            </a:r>
            <a:r>
              <a:rPr lang="en-US" altLang="ko-KR" sz="1400" smtClean="0"/>
              <a:t>).</a:t>
            </a:r>
            <a:endParaRPr lang="ko-KR" altLang="en-US" sz="140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937" y="1157372"/>
            <a:ext cx="3539007" cy="2559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648623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332656"/>
            <a:ext cx="6336704" cy="584775"/>
          </a:xfrm>
          <a:prstGeom prst="rect">
            <a:avLst/>
          </a:prstGeom>
          <a:noFill/>
        </p:spPr>
        <p:txBody>
          <a:bodyPr wrap="square" rtlCol="0">
            <a:spAutoFit/>
          </a:bodyPr>
          <a:lstStyle/>
          <a:p>
            <a:r>
              <a:rPr lang="ko-KR" altLang="en-US" sz="3200" b="1" smtClean="0"/>
              <a:t>설정 예</a:t>
            </a:r>
            <a:r>
              <a:rPr lang="en-US" altLang="ko-KR" sz="3200" b="1" smtClean="0"/>
              <a:t>. </a:t>
            </a:r>
            <a:r>
              <a:rPr lang="ko-KR" altLang="en-US" sz="3200" b="1" smtClean="0"/>
              <a:t>장해 대처</a:t>
            </a:r>
            <a:endParaRPr lang="ko-KR" altLang="en-US" sz="3200" b="1"/>
          </a:p>
        </p:txBody>
      </p:sp>
      <p:sp>
        <p:nvSpPr>
          <p:cNvPr id="3" name="TextBox 2"/>
          <p:cNvSpPr txBox="1"/>
          <p:nvPr/>
        </p:nvSpPr>
        <p:spPr>
          <a:xfrm>
            <a:off x="467544" y="1015568"/>
            <a:ext cx="8064896" cy="2308324"/>
          </a:xfrm>
          <a:prstGeom prst="rect">
            <a:avLst/>
          </a:prstGeom>
          <a:noFill/>
        </p:spPr>
        <p:txBody>
          <a:bodyPr wrap="square" rtlCol="0">
            <a:spAutoFit/>
          </a:bodyPr>
          <a:lstStyle/>
          <a:p>
            <a:pPr marL="285750" indent="-285750">
              <a:buFont typeface="Wingdings" panose="05000000000000000000" pitchFamily="2" charset="2"/>
              <a:buChar char="§"/>
            </a:pPr>
            <a:r>
              <a:rPr lang="ko-KR" altLang="en-US" smtClean="0"/>
              <a:t>데이터 수신측을 장해 대처에 대응하여 데이터를 받을 곳을 복수 지정할 수 있다</a:t>
            </a:r>
            <a:r>
              <a:rPr lang="en-US" altLang="ko-KR" smtClean="0"/>
              <a:t>.</a:t>
            </a:r>
            <a:br>
              <a:rPr lang="en-US" altLang="ko-KR" smtClean="0"/>
            </a:br>
            <a:endParaRPr lang="en-US" altLang="ko-KR" smtClean="0"/>
          </a:p>
          <a:p>
            <a:pPr marL="285750" indent="-285750">
              <a:buFont typeface="Wingdings" panose="05000000000000000000" pitchFamily="2" charset="2"/>
              <a:buChar char="§"/>
            </a:pPr>
            <a:r>
              <a:rPr lang="ko-KR" altLang="en-US" smtClean="0"/>
              <a:t>받을 곳을 복수 지정하여 서버 다운 등에 의해서 발생한 송신 실패에 의한 데이터 소실 리스크를 줄여준다</a:t>
            </a:r>
            <a:r>
              <a:rPr lang="en-US" altLang="ko-KR" smtClean="0"/>
              <a:t>.</a:t>
            </a:r>
            <a:br>
              <a:rPr lang="en-US" altLang="ko-KR" smtClean="0"/>
            </a:br>
            <a:endParaRPr lang="en-US" altLang="ko-KR" smtClean="0"/>
          </a:p>
          <a:p>
            <a:pPr marL="285750" indent="-285750">
              <a:buFont typeface="Wingdings" panose="05000000000000000000" pitchFamily="2" charset="2"/>
              <a:buChar char="§"/>
            </a:pPr>
            <a:r>
              <a:rPr lang="ko-KR" altLang="en-US" smtClean="0"/>
              <a:t>복수 지정은 송신측의 </a:t>
            </a:r>
            <a:r>
              <a:rPr lang="en-US" altLang="ko-KR" smtClean="0"/>
              <a:t>match </a:t>
            </a:r>
            <a:r>
              <a:rPr lang="ko-KR" altLang="en-US" smtClean="0"/>
              <a:t>디렉티브 안에서 지정하고 있는 </a:t>
            </a:r>
            <a:r>
              <a:rPr lang="en-US" altLang="ko-KR" smtClean="0"/>
              <a:t>server </a:t>
            </a:r>
            <a:r>
              <a:rPr lang="ko-KR" altLang="en-US" smtClean="0"/>
              <a:t>디렉티브를 복수 쓴다</a:t>
            </a:r>
            <a:r>
              <a:rPr lang="en-US" altLang="ko-KR" smtClean="0"/>
              <a:t>.</a:t>
            </a:r>
            <a:endParaRPr lang="ko-KR" altLang="en-US"/>
          </a:p>
        </p:txBody>
      </p:sp>
      <p:pic>
        <p:nvPicPr>
          <p:cNvPr id="25602" name="Picture 2" descr="http://excalemedia.s3.amazonaws.com/wp-content/uploads/2014/02/Untitled4.p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800" y="3323892"/>
            <a:ext cx="3528392" cy="2909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50001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0275" y="620688"/>
            <a:ext cx="4743450" cy="3267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95536" y="4005064"/>
            <a:ext cx="8064896" cy="2308324"/>
          </a:xfrm>
          <a:prstGeom prst="rect">
            <a:avLst/>
          </a:prstGeom>
          <a:noFill/>
        </p:spPr>
        <p:txBody>
          <a:bodyPr wrap="square" rtlCol="0">
            <a:spAutoFit/>
          </a:bodyPr>
          <a:lstStyle/>
          <a:p>
            <a:pPr marL="285750" indent="-285750">
              <a:buFont typeface="Wingdings" panose="05000000000000000000" pitchFamily="2" charset="2"/>
              <a:buChar char="§"/>
            </a:pPr>
            <a:r>
              <a:rPr lang="en-US" altLang="ko-KR" smtClean="0"/>
              <a:t>weight</a:t>
            </a:r>
            <a:r>
              <a:rPr lang="ko-KR" altLang="en-US" smtClean="0"/>
              <a:t>라는 옵션이 추가 되었다</a:t>
            </a:r>
            <a:r>
              <a:rPr lang="en-US" altLang="ko-KR" smtClean="0"/>
              <a:t>.</a:t>
            </a:r>
            <a:br>
              <a:rPr lang="en-US" altLang="ko-KR" smtClean="0"/>
            </a:br>
            <a:endParaRPr lang="en-US" altLang="ko-KR" smtClean="0"/>
          </a:p>
          <a:p>
            <a:pPr marL="285750" indent="-285750">
              <a:buFont typeface="Wingdings" panose="05000000000000000000" pitchFamily="2" charset="2"/>
              <a:buChar char="§"/>
            </a:pPr>
            <a:r>
              <a:rPr lang="en-US" altLang="ko-KR" smtClean="0"/>
              <a:t>weight</a:t>
            </a:r>
            <a:r>
              <a:rPr lang="ko-KR" altLang="en-US" smtClean="0"/>
              <a:t>는 서버를 복수 지정했을 때 어떤 비율로 전송할지를 중량을 지정하는 옵션이다</a:t>
            </a:r>
            <a:r>
              <a:rPr lang="en-US" altLang="ko-KR" smtClean="0"/>
              <a:t>.</a:t>
            </a:r>
            <a:br>
              <a:rPr lang="en-US" altLang="ko-KR" smtClean="0"/>
            </a:br>
            <a:endParaRPr lang="en-US" altLang="ko-KR" smtClean="0"/>
          </a:p>
          <a:p>
            <a:pPr marL="285750" indent="-285750">
              <a:buFont typeface="Wingdings" panose="05000000000000000000" pitchFamily="2" charset="2"/>
              <a:buChar char="§"/>
            </a:pPr>
            <a:r>
              <a:rPr lang="ko-KR" altLang="en-US" smtClean="0"/>
              <a:t>중량은 </a:t>
            </a:r>
            <a:r>
              <a:rPr lang="en-US" altLang="ko-KR" smtClean="0"/>
              <a:t>%</a:t>
            </a:r>
            <a:r>
              <a:rPr lang="ko-KR" altLang="en-US" smtClean="0"/>
              <a:t>가 아니므로 합계를 </a:t>
            </a:r>
            <a:r>
              <a:rPr lang="en-US" altLang="ko-KR" smtClean="0"/>
              <a:t>100</a:t>
            </a:r>
            <a:r>
              <a:rPr lang="ko-KR" altLang="en-US" smtClean="0"/>
              <a:t>으로 할 필요는 없다</a:t>
            </a:r>
            <a:r>
              <a:rPr lang="en-US" altLang="ko-KR" smtClean="0"/>
              <a:t>.</a:t>
            </a:r>
            <a:br>
              <a:rPr lang="en-US" altLang="ko-KR" smtClean="0"/>
            </a:br>
            <a:endParaRPr lang="en-US" altLang="ko-KR" smtClean="0"/>
          </a:p>
          <a:p>
            <a:pPr marL="285750" indent="-285750">
              <a:buFont typeface="Wingdings" panose="05000000000000000000" pitchFamily="2" charset="2"/>
              <a:buChar char="§"/>
            </a:pPr>
            <a:r>
              <a:rPr lang="en-US" altLang="ko-KR" smtClean="0"/>
              <a:t>weight</a:t>
            </a:r>
            <a:r>
              <a:rPr lang="ko-KR" altLang="en-US" smtClean="0"/>
              <a:t>를 지정하지 않은 </a:t>
            </a:r>
            <a:r>
              <a:rPr lang="en-US" altLang="ko-KR" smtClean="0"/>
              <a:t>server</a:t>
            </a:r>
            <a:r>
              <a:rPr lang="ko-KR" altLang="en-US" smtClean="0"/>
              <a:t>의 </a:t>
            </a:r>
            <a:r>
              <a:rPr lang="en-US" altLang="ko-KR" smtClean="0"/>
              <a:t>weight</a:t>
            </a:r>
            <a:r>
              <a:rPr lang="ko-KR" altLang="en-US" smtClean="0"/>
              <a:t>는 </a:t>
            </a:r>
            <a:r>
              <a:rPr lang="en-US" altLang="ko-KR" smtClean="0"/>
              <a:t>60</a:t>
            </a:r>
            <a:r>
              <a:rPr lang="ko-KR" altLang="en-US" smtClean="0"/>
              <a:t>으로 취급한다</a:t>
            </a:r>
            <a:r>
              <a:rPr lang="en-US" altLang="ko-KR" smtClean="0"/>
              <a:t>.</a:t>
            </a:r>
            <a:endParaRPr lang="ko-KR" altLang="en-US"/>
          </a:p>
        </p:txBody>
      </p:sp>
    </p:spTree>
    <p:extLst>
      <p:ext uri="{BB962C8B-B14F-4D97-AF65-F5344CB8AC3E}">
        <p14:creationId xmlns:p14="http://schemas.microsoft.com/office/powerpoint/2010/main" val="15623143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http://excalemedia.s3.amazonaws.com/wp-content/uploads/2014/02/Untitled5.p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620688"/>
            <a:ext cx="3171825" cy="23717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995936" y="620688"/>
            <a:ext cx="4464496" cy="2031325"/>
          </a:xfrm>
          <a:prstGeom prst="rect">
            <a:avLst/>
          </a:prstGeom>
          <a:noFill/>
        </p:spPr>
        <p:txBody>
          <a:bodyPr wrap="square" rtlCol="0">
            <a:spAutoFit/>
          </a:bodyPr>
          <a:lstStyle/>
          <a:p>
            <a:pPr marL="285750" indent="-285750">
              <a:buFont typeface="Wingdings" panose="05000000000000000000" pitchFamily="2" charset="2"/>
              <a:buChar char="§"/>
            </a:pPr>
            <a:r>
              <a:rPr lang="ko-KR" altLang="en-US" smtClean="0"/>
              <a:t>액티브 스탠바이 구성</a:t>
            </a:r>
            <a:r>
              <a:rPr lang="en-US" altLang="ko-KR" smtClean="0"/>
              <a:t/>
            </a:r>
            <a:br>
              <a:rPr lang="en-US" altLang="ko-KR" smtClean="0"/>
            </a:br>
            <a:endParaRPr lang="en-US" altLang="ko-KR" smtClean="0"/>
          </a:p>
          <a:p>
            <a:pPr marL="285750" indent="-285750">
              <a:buFont typeface="Wingdings" panose="05000000000000000000" pitchFamily="2" charset="2"/>
              <a:buChar char="§"/>
            </a:pPr>
            <a:r>
              <a:rPr lang="ko-KR" altLang="en-US" smtClean="0"/>
              <a:t>복수 대의 서버 각각에 송신하는 것이 아닌 어떤 서버가 사용할 수 없을 때만 다른 서버에 송신하고 싶은 경우 </a:t>
            </a:r>
            <a:r>
              <a:rPr lang="en-US" altLang="ko-KR" smtClean="0"/>
              <a:t>server </a:t>
            </a:r>
            <a:r>
              <a:rPr lang="ko-KR" altLang="en-US" smtClean="0"/>
              <a:t>디렉티브 안에 </a:t>
            </a:r>
            <a:r>
              <a:rPr lang="en-US" altLang="ko-KR" smtClean="0"/>
              <a:t>standby </a:t>
            </a:r>
            <a:r>
              <a:rPr lang="ko-KR" altLang="en-US" smtClean="0"/>
              <a:t>옵션을 추가한다</a:t>
            </a:r>
            <a:r>
              <a:rPr lang="en-US" altLang="ko-KR" smtClean="0"/>
              <a:t>.</a:t>
            </a:r>
            <a:endParaRPr lang="ko-KR" altLang="en-US"/>
          </a:p>
        </p:txBody>
      </p:sp>
      <p:pic>
        <p:nvPicPr>
          <p:cNvPr id="276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736" y="3165779"/>
            <a:ext cx="4752975" cy="3438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83790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332656"/>
            <a:ext cx="8280920" cy="584775"/>
          </a:xfrm>
          <a:prstGeom prst="rect">
            <a:avLst/>
          </a:prstGeom>
          <a:noFill/>
        </p:spPr>
        <p:txBody>
          <a:bodyPr wrap="square" rtlCol="0">
            <a:spAutoFit/>
          </a:bodyPr>
          <a:lstStyle/>
          <a:p>
            <a:r>
              <a:rPr lang="ko-KR" altLang="en-US" sz="3200" b="1" smtClean="0"/>
              <a:t>설정 예</a:t>
            </a:r>
            <a:r>
              <a:rPr lang="en-US" altLang="ko-KR" sz="3200" b="1" smtClean="0"/>
              <a:t>. </a:t>
            </a:r>
            <a:r>
              <a:rPr lang="en-US" altLang="ko-KR" sz="3200" b="1" smtClean="0"/>
              <a:t>(</a:t>
            </a:r>
            <a:r>
              <a:rPr lang="ko-KR" altLang="en-US" sz="3200" b="1" smtClean="0"/>
              <a:t>받을곳</a:t>
            </a:r>
            <a:r>
              <a:rPr lang="en-US" altLang="ko-KR" sz="3200" b="1" smtClean="0"/>
              <a:t>)</a:t>
            </a:r>
            <a:r>
              <a:rPr lang="ko-KR" altLang="en-US" sz="3200" b="1" smtClean="0"/>
              <a:t>모든 서버가 죽었을 때</a:t>
            </a:r>
            <a:endParaRPr lang="ko-KR" altLang="en-US" sz="3200" b="1"/>
          </a:p>
        </p:txBody>
      </p:sp>
      <p:sp>
        <p:nvSpPr>
          <p:cNvPr id="3" name="TextBox 2"/>
          <p:cNvSpPr txBox="1"/>
          <p:nvPr/>
        </p:nvSpPr>
        <p:spPr>
          <a:xfrm>
            <a:off x="4206327" y="1074054"/>
            <a:ext cx="4464496" cy="3693319"/>
          </a:xfrm>
          <a:prstGeom prst="rect">
            <a:avLst/>
          </a:prstGeom>
          <a:noFill/>
        </p:spPr>
        <p:txBody>
          <a:bodyPr wrap="square" rtlCol="0">
            <a:spAutoFit/>
          </a:bodyPr>
          <a:lstStyle/>
          <a:p>
            <a:pPr marL="285750" indent="-285750">
              <a:buFont typeface="Wingdings" panose="05000000000000000000" pitchFamily="2" charset="2"/>
              <a:buChar char="§"/>
            </a:pPr>
            <a:r>
              <a:rPr lang="ko-KR" altLang="en-US" smtClean="0"/>
              <a:t>하나나 복수 대의 서버를 지정했지만 네트워크 문제 등으로 모두 연결이 되지 않았을 때</a:t>
            </a:r>
            <a:r>
              <a:rPr lang="en-US" altLang="ko-KR" smtClean="0"/>
              <a:t>?</a:t>
            </a:r>
            <a:br>
              <a:rPr lang="en-US" altLang="ko-KR" smtClean="0"/>
            </a:br>
            <a:endParaRPr lang="en-US" altLang="ko-KR" smtClean="0"/>
          </a:p>
          <a:p>
            <a:pPr marL="285750" indent="-285750">
              <a:buFont typeface="Wingdings" panose="05000000000000000000" pitchFamily="2" charset="2"/>
              <a:buChar char="§"/>
            </a:pPr>
            <a:r>
              <a:rPr lang="ko-KR" altLang="en-US" smtClean="0"/>
              <a:t>버퍼 설정도 있지만 이것도 데이터가 파괴된다</a:t>
            </a:r>
            <a:r>
              <a:rPr lang="en-US" altLang="ko-KR" smtClean="0"/>
              <a:t>(</a:t>
            </a:r>
            <a:r>
              <a:rPr lang="ko-KR" altLang="en-US" smtClean="0"/>
              <a:t>단 </a:t>
            </a:r>
            <a:r>
              <a:rPr lang="en-US" altLang="ko-KR" smtClean="0"/>
              <a:t>type</a:t>
            </a:r>
            <a:r>
              <a:rPr lang="ko-KR" altLang="en-US" smtClean="0"/>
              <a:t>가 </a:t>
            </a:r>
            <a:r>
              <a:rPr lang="en-US" altLang="ko-KR" smtClean="0"/>
              <a:t>file</a:t>
            </a:r>
            <a:r>
              <a:rPr lang="ko-KR" altLang="en-US" smtClean="0"/>
              <a:t>인 경우는 남는다</a:t>
            </a:r>
            <a:r>
              <a:rPr lang="en-US" altLang="ko-KR" smtClean="0"/>
              <a:t>).</a:t>
            </a:r>
            <a:br>
              <a:rPr lang="en-US" altLang="ko-KR" smtClean="0"/>
            </a:br>
            <a:endParaRPr lang="en-US" altLang="ko-KR" smtClean="0"/>
          </a:p>
          <a:p>
            <a:pPr marL="285750" indent="-285750">
              <a:buFont typeface="Wingdings" panose="05000000000000000000" pitchFamily="2" charset="2"/>
              <a:buChar char="§"/>
            </a:pPr>
            <a:r>
              <a:rPr lang="ko-KR" altLang="en-US" smtClean="0"/>
              <a:t>이런 경우를 대비하여 </a:t>
            </a:r>
            <a:r>
              <a:rPr lang="en-US" altLang="ko-KR" smtClean="0"/>
              <a:t>secondary </a:t>
            </a:r>
            <a:r>
              <a:rPr lang="ko-KR" altLang="en-US" smtClean="0"/>
              <a:t>디렉티브를 지정할 수 있다</a:t>
            </a:r>
            <a:r>
              <a:rPr lang="en-US" altLang="ko-KR" smtClean="0"/>
              <a:t>.</a:t>
            </a:r>
            <a:br>
              <a:rPr lang="en-US" altLang="ko-KR" smtClean="0"/>
            </a:br>
            <a:r>
              <a:rPr lang="ko-KR" altLang="en-US" smtClean="0"/>
              <a:t>모든 서버가 다운 되었다고 판단한 경우 </a:t>
            </a:r>
            <a:r>
              <a:rPr lang="en-US" altLang="ko-KR" smtClean="0"/>
              <a:t>secondary</a:t>
            </a:r>
            <a:r>
              <a:rPr lang="ko-KR" altLang="en-US" smtClean="0"/>
              <a:t>에 지정한 것에 </a:t>
            </a:r>
            <a:r>
              <a:rPr lang="en-US" altLang="ko-KR" smtClean="0"/>
              <a:t>output </a:t>
            </a:r>
            <a:r>
              <a:rPr lang="ko-KR" altLang="en-US" smtClean="0"/>
              <a:t>한다</a:t>
            </a:r>
            <a:r>
              <a:rPr lang="en-US" altLang="ko-KR" smtClean="0"/>
              <a:t>.</a:t>
            </a:r>
            <a:endParaRPr lang="ko-KR" altLang="en-US"/>
          </a:p>
        </p:txBody>
      </p:sp>
      <p:pic>
        <p:nvPicPr>
          <p:cNvPr id="2867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082640"/>
            <a:ext cx="3816424" cy="44560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82294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332656"/>
            <a:ext cx="6336704" cy="584775"/>
          </a:xfrm>
          <a:prstGeom prst="rect">
            <a:avLst/>
          </a:prstGeom>
          <a:noFill/>
        </p:spPr>
        <p:txBody>
          <a:bodyPr wrap="square" rtlCol="0">
            <a:spAutoFit/>
          </a:bodyPr>
          <a:lstStyle/>
          <a:p>
            <a:r>
              <a:rPr lang="ko-KR" altLang="en-US" sz="3200" b="1" smtClean="0"/>
              <a:t>설정 예</a:t>
            </a:r>
            <a:r>
              <a:rPr lang="en-US" altLang="ko-KR" sz="3200" b="1" smtClean="0"/>
              <a:t>. forest</a:t>
            </a:r>
            <a:r>
              <a:rPr lang="ko-KR" altLang="en-US" sz="3200" b="1" smtClean="0"/>
              <a:t> </a:t>
            </a:r>
            <a:r>
              <a:rPr lang="ko-KR" altLang="en-US" sz="3200" b="1" smtClean="0"/>
              <a:t>플러그 인</a:t>
            </a:r>
            <a:endParaRPr lang="ko-KR" altLang="en-US" sz="3200" b="1"/>
          </a:p>
        </p:txBody>
      </p:sp>
      <p:sp>
        <p:nvSpPr>
          <p:cNvPr id="3" name="TextBox 2"/>
          <p:cNvSpPr txBox="1"/>
          <p:nvPr/>
        </p:nvSpPr>
        <p:spPr>
          <a:xfrm>
            <a:off x="395536" y="1074053"/>
            <a:ext cx="8352928" cy="1754326"/>
          </a:xfrm>
          <a:prstGeom prst="rect">
            <a:avLst/>
          </a:prstGeom>
          <a:noFill/>
        </p:spPr>
        <p:txBody>
          <a:bodyPr wrap="square" rtlCol="0">
            <a:spAutoFit/>
          </a:bodyPr>
          <a:lstStyle/>
          <a:p>
            <a:pPr marL="285750" indent="-285750">
              <a:buFont typeface="Wingdings" panose="05000000000000000000" pitchFamily="2" charset="2"/>
              <a:buChar char="§"/>
            </a:pPr>
            <a:r>
              <a:rPr lang="ko-KR" altLang="en-US" smtClean="0"/>
              <a:t>태그가 늘어나면 </a:t>
            </a:r>
            <a:r>
              <a:rPr lang="en-US" altLang="ko-KR" smtClean="0"/>
              <a:t>match </a:t>
            </a:r>
            <a:r>
              <a:rPr lang="ko-KR" altLang="en-US" smtClean="0"/>
              <a:t>디렉티브도 비례해서 늘어난다</a:t>
            </a:r>
            <a:r>
              <a:rPr lang="en-US" altLang="ko-KR" smtClean="0"/>
              <a:t>.</a:t>
            </a:r>
            <a:br>
              <a:rPr lang="en-US" altLang="ko-KR" smtClean="0"/>
            </a:br>
            <a:r>
              <a:rPr lang="ko-KR" altLang="en-US" smtClean="0"/>
              <a:t>그리고 대부분은 같은 내용이 반복</a:t>
            </a:r>
            <a:r>
              <a:rPr lang="en-US" altLang="ko-KR" smtClean="0"/>
              <a:t>…</a:t>
            </a:r>
            <a:br>
              <a:rPr lang="en-US" altLang="ko-KR" smtClean="0"/>
            </a:br>
            <a:endParaRPr lang="en-US" altLang="ko-KR" smtClean="0"/>
          </a:p>
          <a:p>
            <a:pPr marL="285750" indent="-285750">
              <a:buFont typeface="Wingdings" panose="05000000000000000000" pitchFamily="2" charset="2"/>
              <a:buChar char="§"/>
            </a:pPr>
            <a:r>
              <a:rPr lang="en-US" altLang="ko-KR" smtClean="0"/>
              <a:t>forest</a:t>
            </a:r>
            <a:r>
              <a:rPr lang="ko-KR" altLang="en-US" smtClean="0"/>
              <a:t>는 설정 파일 안에 템플릿을 준비하여 태그를 동적으로 다룰 수 있다</a:t>
            </a:r>
            <a:r>
              <a:rPr lang="en-US" altLang="ko-KR" smtClean="0"/>
              <a:t>.</a:t>
            </a:r>
            <a:br>
              <a:rPr lang="en-US" altLang="ko-KR" smtClean="0"/>
            </a:br>
            <a:endParaRPr lang="en-US" altLang="ko-KR" smtClean="0"/>
          </a:p>
          <a:p>
            <a:pPr marL="285750" indent="-285750">
              <a:buFont typeface="Wingdings" panose="05000000000000000000" pitchFamily="2" charset="2"/>
              <a:buChar char="§"/>
            </a:pPr>
            <a:r>
              <a:rPr lang="en-US" altLang="ko-KR">
                <a:hlinkClick r:id="rId2"/>
              </a:rPr>
              <a:t>https://github.com/tagomoris/fluent-plugin-forest</a:t>
            </a:r>
            <a:endParaRPr lang="ko-KR" altLang="en-US"/>
          </a:p>
        </p:txBody>
      </p:sp>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852" y="3068960"/>
            <a:ext cx="3162300" cy="280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6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960" y="3068960"/>
            <a:ext cx="4176464" cy="2266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오른쪽 화살표 3"/>
          <p:cNvSpPr/>
          <p:nvPr/>
        </p:nvSpPr>
        <p:spPr>
          <a:xfrm>
            <a:off x="3779912" y="3881389"/>
            <a:ext cx="288032" cy="28803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242565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539552" y="620688"/>
            <a:ext cx="7992888" cy="5078313"/>
          </a:xfrm>
          <a:prstGeom prst="rect">
            <a:avLst/>
          </a:prstGeom>
        </p:spPr>
        <p:txBody>
          <a:bodyPr wrap="square">
            <a:spAutoFit/>
          </a:bodyPr>
          <a:lstStyle/>
          <a:p>
            <a:pPr fontAlgn="base"/>
            <a:r>
              <a:rPr lang="en-US" altLang="ja-JP" smtClean="0">
                <a:latin typeface="맑은 고딕" panose="020B0503020000020004" pitchFamily="50" charset="-127"/>
                <a:ea typeface="맑은 고딕" panose="020B0503020000020004" pitchFamily="50" charset="-127"/>
              </a:rPr>
              <a:t>type</a:t>
            </a:r>
            <a:r>
              <a:rPr lang="ko-KR" altLang="en-US" smtClean="0">
                <a:latin typeface="맑은 고딕" panose="020B0503020000020004" pitchFamily="50" charset="-127"/>
                <a:ea typeface="맑은 고딕" panose="020B0503020000020004" pitchFamily="50" charset="-127"/>
              </a:rPr>
              <a:t>에 </a:t>
            </a:r>
            <a:r>
              <a:rPr lang="en-US" altLang="ja-JP" smtClean="0">
                <a:latin typeface="맑은 고딕" panose="020B0503020000020004" pitchFamily="50" charset="-127"/>
                <a:ea typeface="맑은 고딕" panose="020B0503020000020004" pitchFamily="50" charset="-127"/>
              </a:rPr>
              <a:t>forest</a:t>
            </a:r>
            <a:r>
              <a:rPr lang="ko-KR" altLang="en-US" smtClean="0">
                <a:latin typeface="맑은 고딕" panose="020B0503020000020004" pitchFamily="50" charset="-127"/>
                <a:ea typeface="맑은 고딕" panose="020B0503020000020004" pitchFamily="50" charset="-127"/>
              </a:rPr>
              <a:t>를 지정하고 본래 사용하고 싶은 </a:t>
            </a:r>
            <a:r>
              <a:rPr lang="en-US" altLang="ja-JP" smtClean="0">
                <a:latin typeface="맑은 고딕" panose="020B0503020000020004" pitchFamily="50" charset="-127"/>
                <a:ea typeface="맑은 고딕" panose="020B0503020000020004" pitchFamily="50" charset="-127"/>
              </a:rPr>
              <a:t>type</a:t>
            </a:r>
            <a:r>
              <a:rPr lang="ko-KR" altLang="en-US" smtClean="0">
                <a:latin typeface="맑은 고딕" panose="020B0503020000020004" pitchFamily="50" charset="-127"/>
                <a:ea typeface="맑은 고딕" panose="020B0503020000020004" pitchFamily="50" charset="-127"/>
              </a:rPr>
              <a:t>를 </a:t>
            </a:r>
            <a:r>
              <a:rPr lang="en-US" altLang="ja-JP" smtClean="0">
                <a:latin typeface="맑은 고딕" panose="020B0503020000020004" pitchFamily="50" charset="-127"/>
                <a:ea typeface="맑은 고딕" panose="020B0503020000020004" pitchFamily="50" charset="-127"/>
              </a:rPr>
              <a:t>subtype</a:t>
            </a:r>
            <a:r>
              <a:rPr lang="ko-KR" altLang="en-US" smtClean="0">
                <a:latin typeface="맑은 고딕" panose="020B0503020000020004" pitchFamily="50" charset="-127"/>
                <a:ea typeface="맑은 고딕" panose="020B0503020000020004" pitchFamily="50" charset="-127"/>
              </a:rPr>
              <a:t>으로 지정</a:t>
            </a:r>
            <a:r>
              <a:rPr lang="en-US" altLang="ko-KR" smtClean="0">
                <a:latin typeface="맑은 고딕" panose="020B0503020000020004" pitchFamily="50" charset="-127"/>
                <a:ea typeface="맑은 고딕" panose="020B0503020000020004" pitchFamily="50" charset="-127"/>
              </a:rPr>
              <a:t>.</a:t>
            </a:r>
            <a:br>
              <a:rPr lang="en-US" altLang="ko-KR" smtClean="0">
                <a:latin typeface="맑은 고딕" panose="020B0503020000020004" pitchFamily="50" charset="-127"/>
                <a:ea typeface="맑은 고딕" panose="020B0503020000020004" pitchFamily="50" charset="-127"/>
              </a:rPr>
            </a:br>
            <a:r>
              <a:rPr lang="ko-KR" altLang="en-US" smtClean="0">
                <a:latin typeface="맑은 고딕" panose="020B0503020000020004" pitchFamily="50" charset="-127"/>
                <a:ea typeface="맑은 고딕" panose="020B0503020000020004" pitchFamily="50" charset="-127"/>
              </a:rPr>
              <a:t>그리고 </a:t>
            </a:r>
            <a:r>
              <a:rPr lang="en-US" altLang="ja-JP" smtClean="0">
                <a:latin typeface="맑은 고딕" panose="020B0503020000020004" pitchFamily="50" charset="-127"/>
                <a:ea typeface="맑은 고딕" panose="020B0503020000020004" pitchFamily="50" charset="-127"/>
              </a:rPr>
              <a:t>template </a:t>
            </a:r>
            <a:r>
              <a:rPr lang="ko-KR" altLang="en-US" smtClean="0">
                <a:latin typeface="맑은 고딕" panose="020B0503020000020004" pitchFamily="50" charset="-127"/>
                <a:ea typeface="맑은 고딕" panose="020B0503020000020004" pitchFamily="50" charset="-127"/>
              </a:rPr>
              <a:t>서브 디렉티브 내에서 긴 설정을 일반화 한다</a:t>
            </a:r>
            <a:r>
              <a:rPr lang="en-US" altLang="ko-KR" smtClean="0">
                <a:latin typeface="맑은 고딕" panose="020B0503020000020004" pitchFamily="50" charset="-127"/>
                <a:ea typeface="맑은 고딕" panose="020B0503020000020004" pitchFamily="50" charset="-127"/>
              </a:rPr>
              <a:t>.</a:t>
            </a:r>
            <a:br>
              <a:rPr lang="en-US" altLang="ko-KR" smtClean="0">
                <a:latin typeface="맑은 고딕" panose="020B0503020000020004" pitchFamily="50" charset="-127"/>
                <a:ea typeface="맑은 고딕" panose="020B0503020000020004" pitchFamily="50" charset="-127"/>
              </a:rPr>
            </a:br>
            <a:r>
              <a:rPr lang="ja-JP" altLang="en-US">
                <a:latin typeface="맑은 고딕" panose="020B0503020000020004" pitchFamily="50" charset="-127"/>
              </a:rPr>
              <a:t/>
            </a:r>
            <a:br>
              <a:rPr lang="ja-JP" altLang="en-US">
                <a:latin typeface="맑은 고딕" panose="020B0503020000020004" pitchFamily="50" charset="-127"/>
              </a:rPr>
            </a:br>
            <a:r>
              <a:rPr lang="ko-KR" altLang="en-US" smtClean="0">
                <a:latin typeface="맑은 고딕" panose="020B0503020000020004" pitchFamily="50" charset="-127"/>
                <a:ea typeface="맑은 고딕" panose="020B0503020000020004" pitchFamily="50" charset="-127"/>
              </a:rPr>
              <a:t>여기서 </a:t>
            </a:r>
            <a:r>
              <a:rPr lang="en-US" altLang="ja-JP" smtClean="0">
                <a:latin typeface="맑은 고딕" panose="020B0503020000020004" pitchFamily="50" charset="-127"/>
                <a:ea typeface="맑은 고딕" panose="020B0503020000020004" pitchFamily="50" charset="-127"/>
              </a:rPr>
              <a:t>path</a:t>
            </a:r>
            <a:r>
              <a:rPr lang="ko-KR" altLang="en-US" smtClean="0">
                <a:latin typeface="맑은 고딕" panose="020B0503020000020004" pitchFamily="50" charset="-127"/>
                <a:ea typeface="맑은 고딕" panose="020B0503020000020004" pitchFamily="50" charset="-127"/>
              </a:rPr>
              <a:t>를 지정하고 있는 태그에서 </a:t>
            </a:r>
            <a:r>
              <a:rPr lang="en-US" altLang="ja-JP" smtClean="0">
                <a:latin typeface="맑은 고딕" panose="020B0503020000020004" pitchFamily="50" charset="-127"/>
                <a:ea typeface="맑은 고딕" panose="020B0503020000020004" pitchFamily="50" charset="-127"/>
              </a:rPr>
              <a:t>${</a:t>
            </a:r>
            <a:r>
              <a:rPr lang="en-US" altLang="ja-JP">
                <a:latin typeface="맑은 고딕" panose="020B0503020000020004" pitchFamily="50" charset="-127"/>
                <a:ea typeface="맑은 고딕" panose="020B0503020000020004" pitchFamily="50" charset="-127"/>
              </a:rPr>
              <a:t>tag_parts[0</a:t>
            </a:r>
            <a:r>
              <a:rPr lang="en-US" altLang="ja-JP" smtClean="0">
                <a:latin typeface="맑은 고딕" panose="020B0503020000020004" pitchFamily="50" charset="-127"/>
                <a:ea typeface="맑은 고딕" panose="020B0503020000020004" pitchFamily="50" charset="-127"/>
              </a:rPr>
              <a:t>]}</a:t>
            </a:r>
            <a:r>
              <a:rPr lang="ko-KR" altLang="en-US" smtClean="0">
                <a:latin typeface="맑은 고딕" panose="020B0503020000020004" pitchFamily="50" charset="-127"/>
                <a:ea typeface="맑은 고딕" panose="020B0503020000020004" pitchFamily="50" charset="-127"/>
              </a:rPr>
              <a:t>로 되는 변수를 사용한다</a:t>
            </a:r>
            <a:r>
              <a:rPr lang="en-US" altLang="ko-KR" smtClean="0">
                <a:latin typeface="맑은 고딕" panose="020B0503020000020004" pitchFamily="50" charset="-127"/>
                <a:ea typeface="맑은 고딕" panose="020B0503020000020004" pitchFamily="50" charset="-127"/>
              </a:rPr>
              <a:t>. </a:t>
            </a:r>
            <a:r>
              <a:rPr lang="ko-KR" altLang="en-US" smtClean="0">
                <a:latin typeface="맑은 고딕" panose="020B0503020000020004" pitchFamily="50" charset="-127"/>
                <a:ea typeface="맑은 고딕" panose="020B0503020000020004" pitchFamily="50" charset="-127"/>
              </a:rPr>
              <a:t>이것은 태그를 닷으로 나누는 것으로 </a:t>
            </a:r>
            <a:r>
              <a:rPr lang="en-US" altLang="ko-KR" smtClean="0">
                <a:latin typeface="맑은 고딕" panose="020B0503020000020004" pitchFamily="50" charset="-127"/>
                <a:ea typeface="맑은 고딕" panose="020B0503020000020004" pitchFamily="50" charset="-127"/>
              </a:rPr>
              <a:t>0</a:t>
            </a:r>
            <a:r>
              <a:rPr lang="ko-KR" altLang="en-US" smtClean="0">
                <a:latin typeface="맑은 고딕" panose="020B0503020000020004" pitchFamily="50" charset="-127"/>
                <a:ea typeface="맑은 고딕" panose="020B0503020000020004" pitchFamily="50" charset="-127"/>
              </a:rPr>
              <a:t>번째</a:t>
            </a:r>
            <a:r>
              <a:rPr lang="en-US" altLang="ko-KR" smtClean="0">
                <a:latin typeface="맑은 고딕" panose="020B0503020000020004" pitchFamily="50" charset="-127"/>
                <a:ea typeface="맑은 고딕" panose="020B0503020000020004" pitchFamily="50" charset="-127"/>
              </a:rPr>
              <a:t>(</a:t>
            </a:r>
            <a:r>
              <a:rPr lang="ko-KR" altLang="en-US" smtClean="0">
                <a:latin typeface="맑은 고딕" panose="020B0503020000020004" pitchFamily="50" charset="-127"/>
                <a:ea typeface="맑은 고딕" panose="020B0503020000020004" pitchFamily="50" charset="-127"/>
              </a:rPr>
              <a:t>이 예에서는 </a:t>
            </a:r>
            <a:r>
              <a:rPr lang="en-US" altLang="ko-KR" smtClean="0">
                <a:latin typeface="맑은 고딕" panose="020B0503020000020004" pitchFamily="50" charset="-127"/>
                <a:ea typeface="맑은 고딕" panose="020B0503020000020004" pitchFamily="50" charset="-127"/>
              </a:rPr>
              <a:t>A</a:t>
            </a:r>
            <a:r>
              <a:rPr lang="ko-KR" altLang="en-US" smtClean="0">
                <a:latin typeface="맑은 고딕" panose="020B0503020000020004" pitchFamily="50" charset="-127"/>
                <a:ea typeface="맑은 고딕" panose="020B0503020000020004" pitchFamily="50" charset="-127"/>
              </a:rPr>
              <a:t>나 </a:t>
            </a:r>
            <a:r>
              <a:rPr lang="en-US" altLang="ko-KR" smtClean="0">
                <a:latin typeface="맑은 고딕" panose="020B0503020000020004" pitchFamily="50" charset="-127"/>
                <a:ea typeface="맑은 고딕" panose="020B0503020000020004" pitchFamily="50" charset="-127"/>
              </a:rPr>
              <a:t>B)</a:t>
            </a:r>
            <a:r>
              <a:rPr lang="ko-KR" altLang="en-US" smtClean="0">
                <a:latin typeface="맑은 고딕" panose="020B0503020000020004" pitchFamily="50" charset="-127"/>
                <a:ea typeface="맑은 고딕" panose="020B0503020000020004" pitchFamily="50" charset="-127"/>
              </a:rPr>
              <a:t>를 나타내고 있다</a:t>
            </a:r>
            <a:r>
              <a:rPr lang="en-US" altLang="ko-KR" smtClean="0">
                <a:latin typeface="맑은 고딕" panose="020B0503020000020004" pitchFamily="50" charset="-127"/>
                <a:ea typeface="맑은 고딕" panose="020B0503020000020004" pitchFamily="50" charset="-127"/>
              </a:rPr>
              <a:t>.</a:t>
            </a:r>
            <a:br>
              <a:rPr lang="en-US" altLang="ko-KR" smtClean="0">
                <a:latin typeface="맑은 고딕" panose="020B0503020000020004" pitchFamily="50" charset="-127"/>
                <a:ea typeface="맑은 고딕" panose="020B0503020000020004" pitchFamily="50" charset="-127"/>
              </a:rPr>
            </a:br>
            <a:r>
              <a:rPr lang="ja-JP" altLang="en-US">
                <a:latin typeface="맑은 고딕" panose="020B0503020000020004" pitchFamily="50" charset="-127"/>
              </a:rPr>
              <a:t/>
            </a:r>
            <a:br>
              <a:rPr lang="ja-JP" altLang="en-US">
                <a:latin typeface="맑은 고딕" panose="020B0503020000020004" pitchFamily="50" charset="-127"/>
              </a:rPr>
            </a:br>
            <a:r>
              <a:rPr lang="en-US" altLang="ja-JP" smtClean="0">
                <a:latin typeface="맑은 고딕" panose="020B0503020000020004" pitchFamily="50" charset="-127"/>
                <a:ea typeface="맑은 고딕" panose="020B0503020000020004" pitchFamily="50" charset="-127"/>
              </a:rPr>
              <a:t>forest</a:t>
            </a:r>
            <a:r>
              <a:rPr lang="ko-KR" altLang="en-US" smtClean="0">
                <a:latin typeface="맑은 고딕" panose="020B0503020000020004" pitchFamily="50" charset="-127"/>
                <a:ea typeface="맑은 고딕" panose="020B0503020000020004" pitchFamily="50" charset="-127"/>
              </a:rPr>
              <a:t>에서는 이외에도 태그를 그 대로 사용하는 </a:t>
            </a:r>
            <a:r>
              <a:rPr lang="en-US" altLang="ja-JP" smtClean="0">
                <a:latin typeface="맑은 고딕" panose="020B0503020000020004" pitchFamily="50" charset="-127"/>
                <a:ea typeface="맑은 고딕" panose="020B0503020000020004" pitchFamily="50" charset="-127"/>
              </a:rPr>
              <a:t>${</a:t>
            </a:r>
            <a:r>
              <a:rPr lang="en-US" altLang="ja-JP">
                <a:latin typeface="맑은 고딕" panose="020B0503020000020004" pitchFamily="50" charset="-127"/>
                <a:ea typeface="맑은 고딕" panose="020B0503020000020004" pitchFamily="50" charset="-127"/>
              </a:rPr>
              <a:t>tag</a:t>
            </a:r>
            <a:r>
              <a:rPr lang="en-US" altLang="ja-JP" smtClean="0">
                <a:latin typeface="맑은 고딕" panose="020B0503020000020004" pitchFamily="50" charset="-127"/>
                <a:ea typeface="맑은 고딕" panose="020B0503020000020004" pitchFamily="50" charset="-127"/>
              </a:rPr>
              <a:t>}</a:t>
            </a:r>
            <a:r>
              <a:rPr lang="ko-KR" altLang="en-US" smtClean="0">
                <a:latin typeface="맑은 고딕" panose="020B0503020000020004" pitchFamily="50" charset="-127"/>
                <a:ea typeface="맑은 고딕" panose="020B0503020000020004" pitchFamily="50" charset="-127"/>
              </a:rPr>
              <a:t>나 호스트 명을 사용하는 </a:t>
            </a:r>
            <a:r>
              <a:rPr lang="en-US" altLang="ja-JP" smtClean="0">
                <a:latin typeface="맑은 고딕" panose="020B0503020000020004" pitchFamily="50" charset="-127"/>
                <a:ea typeface="맑은 고딕" panose="020B0503020000020004" pitchFamily="50" charset="-127"/>
              </a:rPr>
              <a:t>${</a:t>
            </a:r>
            <a:r>
              <a:rPr lang="en-US" altLang="ja-JP">
                <a:latin typeface="맑은 고딕" panose="020B0503020000020004" pitchFamily="50" charset="-127"/>
                <a:ea typeface="맑은 고딕" panose="020B0503020000020004" pitchFamily="50" charset="-127"/>
              </a:rPr>
              <a:t>hostname</a:t>
            </a:r>
            <a:r>
              <a:rPr lang="en-US" altLang="ja-JP" smtClean="0">
                <a:latin typeface="맑은 고딕" panose="020B0503020000020004" pitchFamily="50" charset="-127"/>
                <a:ea typeface="맑은 고딕" panose="020B0503020000020004" pitchFamily="50" charset="-127"/>
              </a:rPr>
              <a:t>} </a:t>
            </a:r>
            <a:r>
              <a:rPr lang="ko-KR" altLang="en-US" smtClean="0">
                <a:latin typeface="맑은 고딕" panose="020B0503020000020004" pitchFamily="50" charset="-127"/>
                <a:ea typeface="맑은 고딕" panose="020B0503020000020004" pitchFamily="50" charset="-127"/>
              </a:rPr>
              <a:t>변수를 사용할 수 있다</a:t>
            </a:r>
            <a:r>
              <a:rPr lang="en-US" altLang="ko-KR" smtClean="0">
                <a:latin typeface="맑은 고딕" panose="020B0503020000020004" pitchFamily="50" charset="-127"/>
                <a:ea typeface="맑은 고딕" panose="020B0503020000020004" pitchFamily="50" charset="-127"/>
              </a:rPr>
              <a:t>.</a:t>
            </a:r>
          </a:p>
          <a:p>
            <a:pPr fontAlgn="base"/>
            <a:r>
              <a:rPr lang="ko-KR" altLang="en-US" smtClean="0">
                <a:latin typeface="맑은 고딕" panose="020B0503020000020004" pitchFamily="50" charset="-127"/>
                <a:ea typeface="맑은 고딕" panose="020B0503020000020004" pitchFamily="50" charset="-127"/>
              </a:rPr>
              <a:t>사용할 수 있는 변수는 </a:t>
            </a:r>
            <a:r>
              <a:rPr lang="en-US" altLang="ja-JP" smtClean="0">
                <a:latin typeface="맑은 고딕" panose="020B0503020000020004" pitchFamily="50" charset="-127"/>
                <a:ea typeface="맑은 고딕" panose="020B0503020000020004" pitchFamily="50" charset="-127"/>
                <a:hlinkClick r:id="rId2"/>
              </a:rPr>
              <a:t>github </a:t>
            </a:r>
            <a:r>
              <a:rPr lang="ko-KR" altLang="en-US" smtClean="0">
                <a:latin typeface="맑은 고딕" panose="020B0503020000020004" pitchFamily="50" charset="-127"/>
                <a:ea typeface="맑은 고딕" panose="020B0503020000020004" pitchFamily="50" charset="-127"/>
                <a:hlinkClick r:id="rId2"/>
              </a:rPr>
              <a:t>페이지</a:t>
            </a:r>
            <a:r>
              <a:rPr lang="ko-KR" altLang="en-US" smtClean="0">
                <a:latin typeface="맑은 고딕" panose="020B0503020000020004" pitchFamily="50" charset="-127"/>
                <a:ea typeface="맑은 고딕" panose="020B0503020000020004" pitchFamily="50" charset="-127"/>
              </a:rPr>
              <a:t>에서 설명하고 있다</a:t>
            </a:r>
            <a:r>
              <a:rPr lang="en-US" altLang="ko-KR" smtClean="0">
                <a:latin typeface="맑은 고딕" panose="020B0503020000020004" pitchFamily="50" charset="-127"/>
                <a:ea typeface="맑은 고딕" panose="020B0503020000020004" pitchFamily="50" charset="-127"/>
              </a:rPr>
              <a:t>.</a:t>
            </a:r>
            <a:endParaRPr lang="ja-JP" altLang="en-US">
              <a:latin typeface="맑은 고딕" panose="020B0503020000020004" pitchFamily="50" charset="-127"/>
            </a:endParaRPr>
          </a:p>
          <a:p>
            <a:pPr fontAlgn="base"/>
            <a:r>
              <a:rPr lang="en-US" altLang="ja-JP" smtClean="0">
                <a:latin typeface="맑은 고딕" panose="020B0503020000020004" pitchFamily="50" charset="-127"/>
                <a:ea typeface="맑은 고딕" panose="020B0503020000020004" pitchFamily="50" charset="-127"/>
              </a:rPr>
              <a:t/>
            </a:r>
            <a:br>
              <a:rPr lang="en-US" altLang="ja-JP" smtClean="0">
                <a:latin typeface="맑은 고딕" panose="020B0503020000020004" pitchFamily="50" charset="-127"/>
                <a:ea typeface="맑은 고딕" panose="020B0503020000020004" pitchFamily="50" charset="-127"/>
              </a:rPr>
            </a:br>
            <a:r>
              <a:rPr lang="ko-KR" altLang="en-US" smtClean="0">
                <a:latin typeface="맑은 고딕" panose="020B0503020000020004" pitchFamily="50" charset="-127"/>
                <a:ea typeface="맑은 고딕" panose="020B0503020000020004" pitchFamily="50" charset="-127"/>
              </a:rPr>
              <a:t>이 예에서는 원랴 </a:t>
            </a:r>
            <a:r>
              <a:rPr lang="en-US" altLang="ja-JP" smtClean="0">
                <a:latin typeface="맑은 고딕" panose="020B0503020000020004" pitchFamily="50" charset="-127"/>
                <a:ea typeface="맑은 고딕" panose="020B0503020000020004" pitchFamily="50" charset="-127"/>
              </a:rPr>
              <a:t>A.messages</a:t>
            </a:r>
            <a:r>
              <a:rPr lang="ko-KR" altLang="en-US" smtClean="0">
                <a:latin typeface="맑은 고딕" panose="020B0503020000020004" pitchFamily="50" charset="-127"/>
                <a:ea typeface="맑은 고딕" panose="020B0503020000020004" pitchFamily="50" charset="-127"/>
              </a:rPr>
              <a:t>와 </a:t>
            </a:r>
            <a:r>
              <a:rPr lang="en-US" altLang="ja-JP" smtClean="0">
                <a:latin typeface="맑은 고딕" panose="020B0503020000020004" pitchFamily="50" charset="-127"/>
                <a:ea typeface="맑은 고딕" panose="020B0503020000020004" pitchFamily="50" charset="-127"/>
              </a:rPr>
              <a:t>B.messages 2 </a:t>
            </a:r>
            <a:r>
              <a:rPr lang="ko-KR" altLang="en-US" smtClean="0">
                <a:latin typeface="맑은 고딕" panose="020B0503020000020004" pitchFamily="50" charset="-127"/>
                <a:ea typeface="맑은 고딕" panose="020B0503020000020004" pitchFamily="50" charset="-127"/>
              </a:rPr>
              <a:t>종류가 있기 때문에 각각 설정 하는 것이 어렵지 않지만 이것이 </a:t>
            </a:r>
            <a:r>
              <a:rPr lang="en-US" altLang="ko-KR" smtClean="0">
                <a:latin typeface="맑은 고딕" panose="020B0503020000020004" pitchFamily="50" charset="-127"/>
                <a:ea typeface="맑은 고딕" panose="020B0503020000020004" pitchFamily="50" charset="-127"/>
              </a:rPr>
              <a:t>C, D</a:t>
            </a:r>
            <a:r>
              <a:rPr lang="ko-KR" altLang="en-US" smtClean="0">
                <a:latin typeface="맑은 고딕" panose="020B0503020000020004" pitchFamily="50" charset="-127"/>
                <a:ea typeface="맑은 고딕" panose="020B0503020000020004" pitchFamily="50" charset="-127"/>
              </a:rPr>
              <a:t>로 늘어나면 문제가 드러난다</a:t>
            </a:r>
            <a:r>
              <a:rPr lang="en-US" altLang="ko-KR" smtClean="0">
                <a:latin typeface="맑은 고딕" panose="020B0503020000020004" pitchFamily="50" charset="-127"/>
                <a:ea typeface="맑은 고딕" panose="020B0503020000020004" pitchFamily="50" charset="-127"/>
              </a:rPr>
              <a:t>.</a:t>
            </a:r>
            <a:r>
              <a:rPr lang="ja-JP" altLang="en-US">
                <a:latin typeface="맑은 고딕" panose="020B0503020000020004" pitchFamily="50" charset="-127"/>
              </a:rPr>
              <a:t/>
            </a:r>
            <a:br>
              <a:rPr lang="ja-JP" altLang="en-US">
                <a:latin typeface="맑은 고딕" panose="020B0503020000020004" pitchFamily="50" charset="-127"/>
              </a:rPr>
            </a:br>
            <a:r>
              <a:rPr lang="en-US" altLang="ja-JP" smtClean="0">
                <a:latin typeface="맑은 고딕" panose="020B0503020000020004" pitchFamily="50" charset="-127"/>
                <a:ea typeface="맑은 고딕" panose="020B0503020000020004" pitchFamily="50" charset="-127"/>
              </a:rPr>
              <a:t>forest</a:t>
            </a:r>
            <a:r>
              <a:rPr lang="ko-KR" altLang="en-US" smtClean="0">
                <a:latin typeface="맑은 고딕" panose="020B0503020000020004" pitchFamily="50" charset="-127"/>
                <a:ea typeface="맑은 고딕" panose="020B0503020000020004" pitchFamily="50" charset="-127"/>
              </a:rPr>
              <a:t>를 사용한 설정에서는 동적으로 태그를 해석하므로 새롭게 </a:t>
            </a:r>
            <a:r>
              <a:rPr lang="en-US" altLang="ja-JP" smtClean="0">
                <a:latin typeface="맑은 고딕" panose="020B0503020000020004" pitchFamily="50" charset="-127"/>
                <a:ea typeface="맑은 고딕" panose="020B0503020000020004" pitchFamily="50" charset="-127"/>
              </a:rPr>
              <a:t>C.messages, D.messages</a:t>
            </a:r>
            <a:r>
              <a:rPr lang="ko-KR" altLang="en-US" smtClean="0">
                <a:latin typeface="맑은 고딕" panose="020B0503020000020004" pitchFamily="50" charset="-127"/>
                <a:ea typeface="맑은 고딕" panose="020B0503020000020004" pitchFamily="50" charset="-127"/>
              </a:rPr>
              <a:t>가 와도 이 설정을 바꿀 필요가 없다</a:t>
            </a:r>
            <a:r>
              <a:rPr lang="en-US" altLang="ko-KR" smtClean="0">
                <a:latin typeface="맑은 고딕" panose="020B0503020000020004" pitchFamily="50" charset="-127"/>
                <a:ea typeface="맑은 고딕" panose="020B0503020000020004" pitchFamily="50" charset="-127"/>
              </a:rPr>
              <a:t>.</a:t>
            </a:r>
            <a:r>
              <a:rPr lang="ja-JP" altLang="en-US">
                <a:latin typeface="맑은 고딕" panose="020B0503020000020004" pitchFamily="50" charset="-127"/>
              </a:rPr>
              <a:t/>
            </a:r>
            <a:br>
              <a:rPr lang="ja-JP" altLang="en-US">
                <a:latin typeface="맑은 고딕" panose="020B0503020000020004" pitchFamily="50" charset="-127"/>
              </a:rPr>
            </a:br>
            <a:endParaRPr lang="en-US" altLang="ja-JP" smtClean="0">
              <a:latin typeface="맑은 고딕" panose="020B0503020000020004" pitchFamily="50" charset="-127"/>
              <a:ea typeface="맑은 고딕" panose="020B0503020000020004" pitchFamily="50" charset="-127"/>
            </a:endParaRPr>
          </a:p>
          <a:p>
            <a:pPr fontAlgn="base"/>
            <a:r>
              <a:rPr lang="ko-KR" altLang="en-US" smtClean="0">
                <a:latin typeface="맑은 고딕" panose="020B0503020000020004" pitchFamily="50" charset="-127"/>
                <a:ea typeface="맑은 고딕" panose="020B0503020000020004" pitchFamily="50" charset="-127"/>
              </a:rPr>
              <a:t>또 재 시작도 필요 없다</a:t>
            </a:r>
            <a:r>
              <a:rPr lang="en-US" altLang="ko-KR" smtClean="0">
                <a:latin typeface="맑은 고딕" panose="020B0503020000020004" pitchFamily="50" charset="-127"/>
                <a:ea typeface="맑은 고딕" panose="020B0503020000020004" pitchFamily="50" charset="-127"/>
              </a:rPr>
              <a:t>.</a:t>
            </a:r>
            <a:br>
              <a:rPr lang="en-US" altLang="ko-KR" smtClean="0">
                <a:latin typeface="맑은 고딕" panose="020B0503020000020004" pitchFamily="50" charset="-127"/>
                <a:ea typeface="맑은 고딕" panose="020B0503020000020004" pitchFamily="50" charset="-127"/>
              </a:rPr>
            </a:br>
            <a:r>
              <a:rPr lang="ko-KR" altLang="en-US" smtClean="0">
                <a:latin typeface="맑은 고딕" panose="020B0503020000020004" pitchFamily="50" charset="-127"/>
                <a:ea typeface="맑은 고딕" panose="020B0503020000020004" pitchFamily="50" charset="-127"/>
              </a:rPr>
              <a:t>대상이 추가될 때마다 긴 설정을 추가하고 재 시작하는 것을 피할 수 있다</a:t>
            </a:r>
            <a:r>
              <a:rPr lang="en-US" altLang="ko-KR" smtClean="0">
                <a:latin typeface="맑은 고딕" panose="020B0503020000020004" pitchFamily="50" charset="-127"/>
                <a:ea typeface="맑은 고딕" panose="020B0503020000020004" pitchFamily="50" charset="-127"/>
              </a:rPr>
              <a:t>.</a:t>
            </a:r>
            <a:endParaRPr lang="ja-JP" altLang="en-US">
              <a:latin typeface="맑은 고딕" panose="020B0503020000020004" pitchFamily="50" charset="-127"/>
            </a:endParaRPr>
          </a:p>
        </p:txBody>
      </p:sp>
    </p:spTree>
    <p:extLst>
      <p:ext uri="{BB962C8B-B14F-4D97-AF65-F5344CB8AC3E}">
        <p14:creationId xmlns:p14="http://schemas.microsoft.com/office/powerpoint/2010/main" val="3936070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340768"/>
            <a:ext cx="6954839" cy="42294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2967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514399"/>
            <a:ext cx="5400600" cy="34863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755576" y="4310188"/>
            <a:ext cx="7704856" cy="923330"/>
          </a:xfrm>
          <a:prstGeom prst="rect">
            <a:avLst/>
          </a:prstGeom>
          <a:noFill/>
        </p:spPr>
        <p:txBody>
          <a:bodyPr wrap="square" rtlCol="0">
            <a:spAutoFit/>
          </a:bodyPr>
          <a:lstStyle/>
          <a:p>
            <a:pPr marL="285750" indent="-285750">
              <a:buFont typeface="Wingdings" panose="05000000000000000000" pitchFamily="2" charset="2"/>
              <a:buChar char="§"/>
            </a:pPr>
            <a:r>
              <a:rPr lang="ko-KR" altLang="en-US" smtClean="0"/>
              <a:t>예에서는 </a:t>
            </a:r>
            <a:r>
              <a:rPr lang="en-US" altLang="ko-KR" smtClean="0"/>
              <a:t>C.messages</a:t>
            </a:r>
            <a:r>
              <a:rPr lang="ko-KR" altLang="en-US" smtClean="0"/>
              <a:t>만 압축을 하고 있다</a:t>
            </a:r>
            <a:r>
              <a:rPr lang="en-US" altLang="ko-KR" smtClean="0"/>
              <a:t>.</a:t>
            </a:r>
          </a:p>
          <a:p>
            <a:pPr marL="285750" indent="-285750">
              <a:buFont typeface="Wingdings" panose="05000000000000000000" pitchFamily="2" charset="2"/>
              <a:buChar char="§"/>
            </a:pPr>
            <a:r>
              <a:rPr lang="en-US" altLang="ko-KR" smtClean="0"/>
              <a:t>case</a:t>
            </a:r>
            <a:r>
              <a:rPr lang="ko-KR" altLang="en-US" smtClean="0"/>
              <a:t>에서 지정한 내용은 </a:t>
            </a:r>
            <a:r>
              <a:rPr lang="en-US" altLang="ko-KR" smtClean="0"/>
              <a:t>template</a:t>
            </a:r>
            <a:r>
              <a:rPr lang="ko-KR" altLang="en-US" smtClean="0"/>
              <a:t>를 덮어쓰고 있다</a:t>
            </a:r>
            <a:r>
              <a:rPr lang="en-US" altLang="ko-KR" smtClean="0"/>
              <a:t>. template</a:t>
            </a:r>
            <a:r>
              <a:rPr lang="ko-KR" altLang="en-US" smtClean="0"/>
              <a:t>에서 기존에 기록한 것이 있다면 </a:t>
            </a:r>
            <a:r>
              <a:rPr lang="en-US" altLang="ko-KR" smtClean="0"/>
              <a:t>case</a:t>
            </a:r>
            <a:r>
              <a:rPr lang="ko-KR" altLang="en-US" smtClean="0"/>
              <a:t>에서 다시 기록할 필요가 없다</a:t>
            </a:r>
            <a:r>
              <a:rPr lang="en-US" altLang="ko-KR" smtClean="0"/>
              <a:t>.</a:t>
            </a:r>
            <a:endParaRPr lang="ko-KR" altLang="en-US"/>
          </a:p>
        </p:txBody>
      </p:sp>
    </p:spTree>
    <p:extLst>
      <p:ext uri="{BB962C8B-B14F-4D97-AF65-F5344CB8AC3E}">
        <p14:creationId xmlns:p14="http://schemas.microsoft.com/office/powerpoint/2010/main" val="12158298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332656"/>
            <a:ext cx="4787892" cy="62876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364088" y="620688"/>
            <a:ext cx="3312368" cy="4801314"/>
          </a:xfrm>
          <a:prstGeom prst="rect">
            <a:avLst/>
          </a:prstGeom>
          <a:noFill/>
        </p:spPr>
        <p:txBody>
          <a:bodyPr wrap="square" rtlCol="0">
            <a:spAutoFit/>
          </a:bodyPr>
          <a:lstStyle/>
          <a:p>
            <a:pPr marL="285750" indent="-285750">
              <a:buFont typeface="Wingdings" panose="05000000000000000000" pitchFamily="2" charset="2"/>
              <a:buChar char="§"/>
            </a:pPr>
            <a:r>
              <a:rPr lang="en-US" altLang="ko-KR" smtClean="0"/>
              <a:t>copy </a:t>
            </a:r>
            <a:r>
              <a:rPr lang="ko-KR" altLang="en-US" smtClean="0"/>
              <a:t>플러그인을 사용하여 처리를 </a:t>
            </a:r>
            <a:r>
              <a:rPr lang="en-US" altLang="ko-KR" smtClean="0"/>
              <a:t>AWS S3, MongoDB, Elasticsearch</a:t>
            </a:r>
            <a:r>
              <a:rPr lang="ko-KR" altLang="en-US" smtClean="0"/>
              <a:t>로 분기</a:t>
            </a:r>
            <a:r>
              <a:rPr lang="en-US" altLang="ko-KR" smtClean="0"/>
              <a:t>.</a:t>
            </a:r>
            <a:br>
              <a:rPr lang="en-US" altLang="ko-KR" smtClean="0"/>
            </a:br>
            <a:endParaRPr lang="en-US" altLang="ko-KR" smtClean="0"/>
          </a:p>
          <a:p>
            <a:pPr marL="285750" indent="-285750">
              <a:buFont typeface="Wingdings" panose="05000000000000000000" pitchFamily="2" charset="2"/>
              <a:buChar char="§"/>
            </a:pPr>
            <a:r>
              <a:rPr lang="en-US" altLang="ko-KR" smtClean="0"/>
              <a:t>copy </a:t>
            </a:r>
            <a:r>
              <a:rPr lang="ko-KR" altLang="en-US" smtClean="0"/>
              <a:t>플러그인을 </a:t>
            </a:r>
            <a:r>
              <a:rPr lang="en-US" altLang="ko-KR" smtClean="0"/>
              <a:t>forest </a:t>
            </a:r>
            <a:r>
              <a:rPr lang="ko-KR" altLang="en-US" smtClean="0"/>
              <a:t>아래로 두어서 모든 설정을 템플릿화</a:t>
            </a:r>
            <a:r>
              <a:rPr lang="en-US" altLang="ko-KR" smtClean="0"/>
              <a:t>.</a:t>
            </a:r>
            <a:br>
              <a:rPr lang="en-US" altLang="ko-KR" smtClean="0"/>
            </a:br>
            <a:endParaRPr lang="en-US" altLang="ko-KR" smtClean="0"/>
          </a:p>
          <a:p>
            <a:pPr marL="285750" indent="-285750">
              <a:buFont typeface="Wingdings" panose="05000000000000000000" pitchFamily="2" charset="2"/>
              <a:buChar char="§"/>
            </a:pPr>
            <a:r>
              <a:rPr lang="en-US" altLang="ko-KR" smtClean="0"/>
              <a:t>AWS S3</a:t>
            </a:r>
            <a:r>
              <a:rPr lang="ko-KR" altLang="en-US" smtClean="0"/>
              <a:t>에 </a:t>
            </a:r>
            <a:r>
              <a:rPr lang="en-US" altLang="ko-KR" smtClean="0"/>
              <a:t>${tag}</a:t>
            </a:r>
            <a:r>
              <a:rPr lang="ko-KR" altLang="en-US" smtClean="0"/>
              <a:t>를 </a:t>
            </a:r>
            <a:r>
              <a:rPr lang="en-US" altLang="ko-KR" smtClean="0"/>
              <a:t>path </a:t>
            </a:r>
            <a:r>
              <a:rPr lang="ko-KR" altLang="en-US" smtClean="0"/>
              <a:t>명으로 저장</a:t>
            </a:r>
            <a:r>
              <a:rPr lang="en-US" altLang="ko-KR" smtClean="0"/>
              <a:t>.</a:t>
            </a:r>
            <a:br>
              <a:rPr lang="en-US" altLang="ko-KR" smtClean="0"/>
            </a:br>
            <a:endParaRPr lang="en-US" altLang="ko-KR" smtClean="0"/>
          </a:p>
          <a:p>
            <a:pPr marL="285750" indent="-285750">
              <a:buFont typeface="Wingdings" panose="05000000000000000000" pitchFamily="2" charset="2"/>
              <a:buChar char="§"/>
            </a:pPr>
            <a:r>
              <a:rPr lang="en-US" altLang="ko-KR" smtClean="0"/>
              <a:t>MongoDB</a:t>
            </a:r>
            <a:r>
              <a:rPr lang="ko-KR" altLang="en-US" smtClean="0"/>
              <a:t>에 태그를 컬렉션화 하여 저장</a:t>
            </a:r>
            <a:r>
              <a:rPr lang="en-US" altLang="ko-KR" smtClean="0"/>
              <a:t>(tag_mapped </a:t>
            </a:r>
            <a:r>
              <a:rPr lang="ko-KR" altLang="en-US" smtClean="0"/>
              <a:t>옵션을 사용</a:t>
            </a:r>
            <a:r>
              <a:rPr lang="en-US" altLang="ko-KR" smtClean="0"/>
              <a:t>).</a:t>
            </a:r>
            <a:br>
              <a:rPr lang="en-US" altLang="ko-KR" smtClean="0"/>
            </a:br>
            <a:endParaRPr lang="en-US" altLang="ko-KR" smtClean="0"/>
          </a:p>
          <a:p>
            <a:pPr marL="285750" indent="-285750">
              <a:buFont typeface="Wingdings" panose="05000000000000000000" pitchFamily="2" charset="2"/>
              <a:buChar char="§"/>
            </a:pPr>
            <a:r>
              <a:rPr lang="en-US" altLang="ko-KR" smtClean="0"/>
              <a:t>case</a:t>
            </a:r>
            <a:r>
              <a:rPr lang="ko-KR" altLang="en-US" smtClean="0"/>
              <a:t>를 사용하여 액세스 로그만을 </a:t>
            </a:r>
            <a:r>
              <a:rPr lang="en-US" altLang="ko-KR" smtClean="0"/>
              <a:t>Elasticsearch</a:t>
            </a:r>
            <a:r>
              <a:rPr lang="ko-KR" altLang="en-US" smtClean="0"/>
              <a:t>에 전송</a:t>
            </a:r>
            <a:endParaRPr lang="ko-KR" altLang="en-US"/>
          </a:p>
        </p:txBody>
      </p:sp>
    </p:spTree>
    <p:extLst>
      <p:ext uri="{BB962C8B-B14F-4D97-AF65-F5344CB8AC3E}">
        <p14:creationId xmlns:p14="http://schemas.microsoft.com/office/powerpoint/2010/main" val="26218383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332656"/>
            <a:ext cx="6336704" cy="584775"/>
          </a:xfrm>
          <a:prstGeom prst="rect">
            <a:avLst/>
          </a:prstGeom>
          <a:noFill/>
        </p:spPr>
        <p:txBody>
          <a:bodyPr wrap="square" rtlCol="0">
            <a:spAutoFit/>
          </a:bodyPr>
          <a:lstStyle/>
          <a:p>
            <a:r>
              <a:rPr lang="ko-KR" altLang="en-US" sz="3200" b="1" smtClean="0"/>
              <a:t>설정 예</a:t>
            </a:r>
            <a:r>
              <a:rPr lang="en-US" altLang="ko-KR" sz="3200" b="1" smtClean="0"/>
              <a:t>. </a:t>
            </a:r>
            <a:r>
              <a:rPr lang="ko-KR" altLang="en-US" sz="3200" b="1" smtClean="0"/>
              <a:t>출력 </a:t>
            </a:r>
            <a:r>
              <a:rPr lang="en-US" altLang="ko-KR" sz="3200" b="1" smtClean="0"/>
              <a:t>MySQL</a:t>
            </a:r>
            <a:endParaRPr lang="ko-KR" altLang="en-US" sz="3200" b="1"/>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1196752"/>
            <a:ext cx="5200578" cy="36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5013176"/>
            <a:ext cx="5775135" cy="1656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730767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332656"/>
            <a:ext cx="4392488" cy="584775"/>
          </a:xfrm>
          <a:prstGeom prst="rect">
            <a:avLst/>
          </a:prstGeom>
          <a:noFill/>
        </p:spPr>
        <p:txBody>
          <a:bodyPr wrap="square" rtlCol="0">
            <a:spAutoFit/>
          </a:bodyPr>
          <a:lstStyle/>
          <a:p>
            <a:r>
              <a:rPr lang="en-US" altLang="ko-KR" sz="3200" b="1" smtClean="0"/>
              <a:t>Apache-MongoDB</a:t>
            </a:r>
            <a:endParaRPr lang="ko-KR" altLang="en-US" sz="3200" b="1"/>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461864"/>
            <a:ext cx="4104456" cy="30834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1461864"/>
            <a:ext cx="4275811" cy="2903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14401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5536" y="1196752"/>
            <a:ext cx="8352928" cy="2031325"/>
          </a:xfrm>
          <a:prstGeom prst="rect">
            <a:avLst/>
          </a:prstGeom>
          <a:noFill/>
        </p:spPr>
        <p:txBody>
          <a:bodyPr wrap="square" rtlCol="0">
            <a:spAutoFit/>
          </a:bodyPr>
          <a:lstStyle/>
          <a:p>
            <a:pPr marL="285750" indent="-285750">
              <a:buFont typeface="Wingdings" panose="05000000000000000000" pitchFamily="2" charset="2"/>
              <a:buChar char="§"/>
            </a:pPr>
            <a:r>
              <a:rPr lang="en-US" altLang="ko-KR"/>
              <a:t>https://github.com/hapyrus/fluent-plugin-redshift</a:t>
            </a:r>
            <a:r>
              <a:rPr lang="en-US" altLang="ko-KR" smtClean="0"/>
              <a:t>/</a:t>
            </a:r>
            <a:br>
              <a:rPr lang="en-US" altLang="ko-KR" smtClean="0"/>
            </a:br>
            <a:endParaRPr lang="en-US" altLang="ko-KR" smtClean="0"/>
          </a:p>
          <a:p>
            <a:pPr marL="285750" indent="-285750">
              <a:buFont typeface="Wingdings" panose="05000000000000000000" pitchFamily="2" charset="2"/>
              <a:buChar char="§"/>
            </a:pPr>
            <a:r>
              <a:rPr lang="en-US" altLang="ko-KR" smtClean="0"/>
              <a:t>Redshift</a:t>
            </a:r>
            <a:r>
              <a:rPr lang="ko-KR" altLang="en-US" smtClean="0"/>
              <a:t>에 데이터를 저장</a:t>
            </a:r>
            <a:r>
              <a:rPr lang="en-US" altLang="ko-KR" smtClean="0"/>
              <a:t/>
            </a:r>
            <a:br>
              <a:rPr lang="en-US" altLang="ko-KR" smtClean="0"/>
            </a:br>
            <a:r>
              <a:rPr lang="en-US" altLang="ko-KR" smtClean="0"/>
              <a:t>CSV/TSV/JSON </a:t>
            </a:r>
            <a:r>
              <a:rPr lang="ko-KR" altLang="en-US" smtClean="0"/>
              <a:t>등에 대응</a:t>
            </a:r>
            <a:r>
              <a:rPr lang="en-US" altLang="ko-KR" smtClean="0"/>
              <a:t>.</a:t>
            </a:r>
            <a:br>
              <a:rPr lang="en-US" altLang="ko-KR" smtClean="0"/>
            </a:br>
            <a:r>
              <a:rPr lang="en-US" altLang="ko-KR" smtClean="0"/>
              <a:t>Redshift</a:t>
            </a:r>
            <a:r>
              <a:rPr lang="ko-KR" altLang="en-US" smtClean="0"/>
              <a:t>에 데이터 반영 타이밍을 조정 가능</a:t>
            </a:r>
            <a:r>
              <a:rPr lang="en-US" altLang="ko-KR" smtClean="0"/>
              <a:t/>
            </a:r>
            <a:br>
              <a:rPr lang="en-US" altLang="ko-KR" smtClean="0"/>
            </a:br>
            <a:r>
              <a:rPr lang="en-US" altLang="ko-KR" smtClean="0"/>
              <a:t>(buffer_chunk_limit / flush_interval)</a:t>
            </a:r>
            <a:br>
              <a:rPr lang="en-US" altLang="ko-KR" smtClean="0"/>
            </a:br>
            <a:r>
              <a:rPr lang="en-US" altLang="ko-KR" smtClean="0"/>
              <a:t>chunk </a:t>
            </a:r>
            <a:r>
              <a:rPr lang="ko-KR" altLang="en-US" smtClean="0"/>
              <a:t>단위로 </a:t>
            </a:r>
            <a:r>
              <a:rPr lang="en-US" altLang="ko-KR" smtClean="0"/>
              <a:t>S3</a:t>
            </a:r>
            <a:r>
              <a:rPr lang="ko-KR" altLang="en-US" smtClean="0"/>
              <a:t>에 데이터 저장 </a:t>
            </a:r>
            <a:r>
              <a:rPr lang="en-US" altLang="ko-KR" smtClean="0"/>
              <a:t>-&gt; copy </a:t>
            </a:r>
            <a:r>
              <a:rPr lang="ko-KR" altLang="en-US" smtClean="0"/>
              <a:t>명령어로 </a:t>
            </a:r>
            <a:r>
              <a:rPr lang="en-US" altLang="ko-KR" smtClean="0"/>
              <a:t>Redshift</a:t>
            </a:r>
            <a:r>
              <a:rPr lang="ko-KR" altLang="en-US" smtClean="0"/>
              <a:t>에 반영</a:t>
            </a:r>
            <a:r>
              <a:rPr lang="en-US" altLang="ko-KR" smtClean="0"/>
              <a:t>.</a:t>
            </a:r>
            <a:endParaRPr lang="ko-KR" altLang="en-US"/>
          </a:p>
        </p:txBody>
      </p:sp>
      <p:sp>
        <p:nvSpPr>
          <p:cNvPr id="4" name="TextBox 3"/>
          <p:cNvSpPr txBox="1"/>
          <p:nvPr/>
        </p:nvSpPr>
        <p:spPr>
          <a:xfrm>
            <a:off x="395536" y="332656"/>
            <a:ext cx="4392488" cy="584775"/>
          </a:xfrm>
          <a:prstGeom prst="rect">
            <a:avLst/>
          </a:prstGeom>
          <a:noFill/>
        </p:spPr>
        <p:txBody>
          <a:bodyPr wrap="square" rtlCol="0">
            <a:spAutoFit/>
          </a:bodyPr>
          <a:lstStyle/>
          <a:p>
            <a:r>
              <a:rPr lang="en-US" altLang="ko-KR" sz="3200" b="1" smtClean="0"/>
              <a:t>fluent-plugin-redshift</a:t>
            </a:r>
            <a:endParaRPr lang="ko-KR" altLang="en-US" sz="3200" b="1"/>
          </a:p>
        </p:txBody>
      </p:sp>
    </p:spTree>
    <p:extLst>
      <p:ext uri="{BB962C8B-B14F-4D97-AF65-F5344CB8AC3E}">
        <p14:creationId xmlns:p14="http://schemas.microsoft.com/office/powerpoint/2010/main" val="14035153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1124744"/>
            <a:ext cx="5591602" cy="42961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958868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332656"/>
            <a:ext cx="6696744" cy="584775"/>
          </a:xfrm>
          <a:prstGeom prst="rect">
            <a:avLst/>
          </a:prstGeom>
          <a:noFill/>
        </p:spPr>
        <p:txBody>
          <a:bodyPr wrap="square" rtlCol="0">
            <a:spAutoFit/>
          </a:bodyPr>
          <a:lstStyle/>
          <a:p>
            <a:r>
              <a:rPr lang="en-US" altLang="ko-KR" sz="3200" b="1"/>
              <a:t>fluent-plugin-keep-forward</a:t>
            </a:r>
            <a:endParaRPr lang="ko-KR" altLang="en-US" sz="3200" b="1"/>
          </a:p>
        </p:txBody>
      </p:sp>
      <p:sp>
        <p:nvSpPr>
          <p:cNvPr id="3" name="TextBox 2"/>
          <p:cNvSpPr txBox="1"/>
          <p:nvPr/>
        </p:nvSpPr>
        <p:spPr>
          <a:xfrm>
            <a:off x="395536" y="3059668"/>
            <a:ext cx="8352928" cy="2862322"/>
          </a:xfrm>
          <a:prstGeom prst="rect">
            <a:avLst/>
          </a:prstGeom>
          <a:noFill/>
        </p:spPr>
        <p:txBody>
          <a:bodyPr wrap="square" rtlCol="0">
            <a:spAutoFit/>
          </a:bodyPr>
          <a:lstStyle/>
          <a:p>
            <a:pPr marL="285750" indent="-285750">
              <a:buFont typeface="Wingdings" panose="05000000000000000000" pitchFamily="2" charset="2"/>
              <a:buChar char="§"/>
            </a:pPr>
            <a:r>
              <a:rPr lang="en-US" altLang="ko-KR" smtClean="0"/>
              <a:t>out_forward</a:t>
            </a:r>
            <a:r>
              <a:rPr lang="ko-KR" altLang="en-US" smtClean="0"/>
              <a:t>를 사용하는 경우 위와 같이 사용량이 뚝 떨어지는 경우가 있음</a:t>
            </a:r>
            <a:r>
              <a:rPr lang="en-US" altLang="ko-KR" smtClean="0"/>
              <a:t>.</a:t>
            </a:r>
            <a:br>
              <a:rPr lang="en-US" altLang="ko-KR" smtClean="0"/>
            </a:br>
            <a:endParaRPr lang="en-US" altLang="ko-KR" smtClean="0"/>
          </a:p>
          <a:p>
            <a:pPr marL="285750" indent="-285750">
              <a:buFont typeface="Wingdings" panose="05000000000000000000" pitchFamily="2" charset="2"/>
              <a:buChar char="§"/>
            </a:pPr>
            <a:r>
              <a:rPr lang="ko-KR" altLang="en-US" smtClean="0"/>
              <a:t>이유는 </a:t>
            </a:r>
            <a:r>
              <a:rPr lang="en-US" altLang="ko-KR" smtClean="0"/>
              <a:t>out_forward </a:t>
            </a:r>
            <a:r>
              <a:rPr lang="ko-KR" altLang="en-US" smtClean="0"/>
              <a:t>플러그인은 </a:t>
            </a:r>
            <a:r>
              <a:rPr lang="en-US" altLang="ko-KR" smtClean="0"/>
              <a:t>heartbeat_interval(</a:t>
            </a:r>
            <a:r>
              <a:rPr lang="ko-KR" altLang="en-US" smtClean="0"/>
              <a:t>기본 </a:t>
            </a:r>
            <a:r>
              <a:rPr lang="en-US" altLang="ko-KR" smtClean="0"/>
              <a:t>1</a:t>
            </a:r>
            <a:r>
              <a:rPr lang="ko-KR" altLang="en-US" smtClean="0"/>
              <a:t>초</a:t>
            </a:r>
            <a:r>
              <a:rPr lang="en-US" altLang="ko-KR" smtClean="0"/>
              <a:t>) </a:t>
            </a:r>
            <a:r>
              <a:rPr lang="ko-KR" altLang="en-US" smtClean="0"/>
              <a:t>주기로 서버의 생사를 확인한 후 </a:t>
            </a:r>
            <a:r>
              <a:rPr lang="en-US" altLang="ko-KR" smtClean="0"/>
              <a:t>Weighted Random</a:t>
            </a:r>
            <a:r>
              <a:rPr lang="ko-KR" altLang="en-US" smtClean="0"/>
              <a:t>으로 접속할 서버 리스트를 재 작성한다</a:t>
            </a:r>
            <a:r>
              <a:rPr lang="en-US" altLang="ko-KR" smtClean="0"/>
              <a:t>. </a:t>
            </a:r>
            <a:r>
              <a:rPr lang="ko-KR" altLang="en-US" smtClean="0"/>
              <a:t>실제 데이터를 전송할 때마다 다른 서버에 연결한다</a:t>
            </a:r>
            <a:r>
              <a:rPr lang="en-US" altLang="ko-KR" smtClean="0"/>
              <a:t>.</a:t>
            </a:r>
            <a:br>
              <a:rPr lang="en-US" altLang="ko-KR" smtClean="0"/>
            </a:br>
            <a:endParaRPr lang="en-US" altLang="ko-KR" smtClean="0"/>
          </a:p>
          <a:p>
            <a:pPr marL="285750" indent="-285750">
              <a:buFont typeface="Wingdings" panose="05000000000000000000" pitchFamily="2" charset="2"/>
              <a:buChar char="§"/>
            </a:pPr>
            <a:r>
              <a:rPr lang="ko-KR" altLang="en-US" smtClean="0"/>
              <a:t>또 로그를 전송하지 못하더라도 로그를 계속 읽어들인다</a:t>
            </a:r>
            <a:r>
              <a:rPr lang="en-US" altLang="ko-KR" smtClean="0"/>
              <a:t>(</a:t>
            </a:r>
            <a:r>
              <a:rPr lang="ko-KR" altLang="en-US" smtClean="0"/>
              <a:t>허트비트로 생사를 알기전</a:t>
            </a:r>
            <a:r>
              <a:rPr lang="en-US" altLang="ko-KR" smtClean="0"/>
              <a:t>). </a:t>
            </a:r>
            <a:r>
              <a:rPr lang="ko-KR" altLang="en-US" smtClean="0"/>
              <a:t>이런 경우 버퍼에 로그가 잔뜩 쌓여서 처리 효율이 떨어진다</a:t>
            </a:r>
            <a:r>
              <a:rPr lang="en-US" altLang="ko-KR" smtClean="0"/>
              <a:t>.</a:t>
            </a:r>
            <a:r>
              <a:rPr lang="en-US" altLang="ko-KR"/>
              <a:t/>
            </a:r>
            <a:br>
              <a:rPr lang="en-US" altLang="ko-KR"/>
            </a:br>
            <a:endParaRPr lang="en-US" altLang="ko-KR" smtClean="0"/>
          </a:p>
          <a:p>
            <a:pPr marL="285750" indent="-285750">
              <a:buFont typeface="Wingdings" panose="05000000000000000000" pitchFamily="2" charset="2"/>
              <a:buChar char="§"/>
            </a:pPr>
            <a:r>
              <a:rPr lang="en-US" altLang="ko-KR" smtClean="0"/>
              <a:t>keep_forward </a:t>
            </a:r>
            <a:r>
              <a:rPr lang="ko-KR" altLang="en-US" smtClean="0"/>
              <a:t>플러그인을 사용하면 문제를 해결할 수 있다</a:t>
            </a:r>
            <a:r>
              <a:rPr lang="en-US" altLang="ko-KR" smtClean="0"/>
              <a:t>.</a:t>
            </a:r>
          </a:p>
        </p:txBody>
      </p:sp>
      <p:pic>
        <p:nvPicPr>
          <p:cNvPr id="14338" name="Picture 2" descr="fluent-agent-li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1071563"/>
            <a:ext cx="4495800" cy="1895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29488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2339752" y="188640"/>
            <a:ext cx="4572000" cy="7940635"/>
          </a:xfrm>
          <a:prstGeom prst="rect">
            <a:avLst/>
          </a:prstGeom>
        </p:spPr>
        <p:txBody>
          <a:bodyPr>
            <a:spAutoFit/>
          </a:bodyPr>
          <a:lstStyle/>
          <a:p>
            <a:r>
              <a:rPr lang="en-US" altLang="ko-KR" sz="1000"/>
              <a:t>&lt;source&gt;</a:t>
            </a:r>
          </a:p>
          <a:p>
            <a:r>
              <a:rPr lang="en-US" altLang="ko-KR" sz="1000"/>
              <a:t>  type config_expander</a:t>
            </a:r>
          </a:p>
          <a:p>
            <a:r>
              <a:rPr lang="en-US" altLang="ko-KR" sz="1000"/>
              <a:t>  &lt;config&gt;</a:t>
            </a:r>
          </a:p>
          <a:p>
            <a:r>
              <a:rPr lang="en-US" altLang="ko-KR" sz="1000"/>
              <a:t>    type tail_asis</a:t>
            </a:r>
          </a:p>
          <a:p>
            <a:r>
              <a:rPr lang="en-US" altLang="ko-KR" sz="1000"/>
              <a:t>    path /var/log/syslog</a:t>
            </a:r>
          </a:p>
          <a:p>
            <a:r>
              <a:rPr lang="en-US" altLang="ko-KR" sz="1000"/>
              <a:t>    pos_file /var/tmp/_var_log_syslog.pos</a:t>
            </a:r>
          </a:p>
          <a:p>
            <a:r>
              <a:rPr lang="en-US" altLang="ko-KR" sz="1000"/>
              <a:t>    asis_key message</a:t>
            </a:r>
          </a:p>
          <a:p>
            <a:r>
              <a:rPr lang="en-US" altLang="ko-KR" sz="1000"/>
              <a:t>    tag raw.syslog_warn_app_name.${hostname}</a:t>
            </a:r>
          </a:p>
          <a:p>
            <a:r>
              <a:rPr lang="en-US" altLang="ko-KR" sz="1000"/>
              <a:t>  &lt;/config&gt;</a:t>
            </a:r>
          </a:p>
          <a:p>
            <a:r>
              <a:rPr lang="en-US" altLang="ko-KR" sz="1000"/>
              <a:t>&lt;/source&gt;</a:t>
            </a:r>
          </a:p>
          <a:p>
            <a:endParaRPr lang="en-US" altLang="ko-KR" sz="1000"/>
          </a:p>
          <a:p>
            <a:r>
              <a:rPr lang="en-US" altLang="ko-KR" sz="1000"/>
              <a:t>&lt;match **&gt;</a:t>
            </a:r>
          </a:p>
          <a:p>
            <a:r>
              <a:rPr lang="en-US" altLang="ko-KR" sz="1000"/>
              <a:t>  type keep_forward</a:t>
            </a:r>
          </a:p>
          <a:p>
            <a:r>
              <a:rPr lang="en-US" altLang="ko-KR" sz="1000"/>
              <a:t>  send_timeout 60s</a:t>
            </a:r>
          </a:p>
          <a:p>
            <a:r>
              <a:rPr lang="en-US" altLang="ko-KR" sz="1000"/>
              <a:t>  recover_wait 10s</a:t>
            </a:r>
          </a:p>
          <a:p>
            <a:r>
              <a:rPr lang="en-US" altLang="ko-KR" sz="1000"/>
              <a:t>  heartbeat_interval 1s</a:t>
            </a:r>
          </a:p>
          <a:p>
            <a:r>
              <a:rPr lang="en-US" altLang="ko-KR" sz="1000"/>
              <a:t>  phi_threshold 8</a:t>
            </a:r>
          </a:p>
          <a:p>
            <a:r>
              <a:rPr lang="en-US" altLang="ko-KR" sz="1000"/>
              <a:t>  hard_timeout 60s</a:t>
            </a:r>
          </a:p>
          <a:p>
            <a:r>
              <a:rPr lang="en-US" altLang="ko-KR" sz="1000"/>
              <a:t>  buffer_type memory</a:t>
            </a:r>
          </a:p>
          <a:p>
            <a:r>
              <a:rPr lang="en-US" altLang="ko-KR" sz="1000"/>
              <a:t>  buffer_chunk_size 156</a:t>
            </a:r>
          </a:p>
          <a:p>
            <a:r>
              <a:rPr lang="en-US" altLang="ko-KR" sz="1000"/>
              <a:t>  buffer_chunk_limit 8m</a:t>
            </a:r>
          </a:p>
          <a:p>
            <a:r>
              <a:rPr lang="en-US" altLang="ko-KR" sz="1000"/>
              <a:t>  flush_interval 1s</a:t>
            </a:r>
          </a:p>
          <a:p>
            <a:r>
              <a:rPr lang="en-US" altLang="ko-KR" sz="1000"/>
              <a:t>  retry_wait 1.0</a:t>
            </a:r>
          </a:p>
          <a:p>
            <a:r>
              <a:rPr lang="en-US" altLang="ko-KR" sz="1000"/>
              <a:t>  retry_limit 17</a:t>
            </a:r>
          </a:p>
          <a:p>
            <a:endParaRPr lang="en-US" altLang="ko-KR" sz="1000"/>
          </a:p>
          <a:p>
            <a:r>
              <a:rPr lang="en-US" altLang="ko-KR" sz="1000"/>
              <a:t>  &lt;server&gt;</a:t>
            </a:r>
          </a:p>
          <a:p>
            <a:r>
              <a:rPr lang="en-US" altLang="ko-KR" sz="1000"/>
              <a:t>    name host1:22000</a:t>
            </a:r>
          </a:p>
          <a:p>
            <a:r>
              <a:rPr lang="en-US" altLang="ko-KR" sz="1000"/>
              <a:t>    host host1</a:t>
            </a:r>
          </a:p>
          <a:p>
            <a:r>
              <a:rPr lang="en-US" altLang="ko-KR" sz="1000"/>
              <a:t>    port 22000</a:t>
            </a:r>
          </a:p>
          <a:p>
            <a:r>
              <a:rPr lang="en-US" altLang="ko-KR" sz="1000"/>
              <a:t>    weight 50</a:t>
            </a:r>
          </a:p>
          <a:p>
            <a:r>
              <a:rPr lang="en-US" altLang="ko-KR" sz="1000"/>
              <a:t>  &lt;/server&gt;</a:t>
            </a:r>
          </a:p>
          <a:p>
            <a:r>
              <a:rPr lang="en-US" altLang="ko-KR" sz="1000"/>
              <a:t>  &lt;server&gt;</a:t>
            </a:r>
          </a:p>
          <a:p>
            <a:r>
              <a:rPr lang="en-US" altLang="ko-KR" sz="1000"/>
              <a:t>    name host2:22000</a:t>
            </a:r>
          </a:p>
          <a:p>
            <a:r>
              <a:rPr lang="en-US" altLang="ko-KR" sz="1000"/>
              <a:t>    host host2</a:t>
            </a:r>
          </a:p>
          <a:p>
            <a:r>
              <a:rPr lang="en-US" altLang="ko-KR" sz="1000"/>
              <a:t>    port 22000</a:t>
            </a:r>
          </a:p>
          <a:p>
            <a:r>
              <a:rPr lang="en-US" altLang="ko-KR" sz="1000"/>
              <a:t>    weight 50</a:t>
            </a:r>
          </a:p>
          <a:p>
            <a:r>
              <a:rPr lang="en-US" altLang="ko-KR" sz="1000"/>
              <a:t>  &lt;/server&gt;</a:t>
            </a:r>
          </a:p>
          <a:p>
            <a:endParaRPr lang="en-US" altLang="ko-KR" sz="1000"/>
          </a:p>
          <a:p>
            <a:r>
              <a:rPr lang="en-US" altLang="ko-KR" sz="1000"/>
              <a:t>  &lt;server&gt;</a:t>
            </a:r>
          </a:p>
          <a:p>
            <a:r>
              <a:rPr lang="en-US" altLang="ko-KR" sz="1000"/>
              <a:t>    name host3:22000</a:t>
            </a:r>
          </a:p>
          <a:p>
            <a:r>
              <a:rPr lang="en-US" altLang="ko-KR" sz="1000"/>
              <a:t>    host host3</a:t>
            </a:r>
          </a:p>
          <a:p>
            <a:r>
              <a:rPr lang="en-US" altLang="ko-KR" sz="1000"/>
              <a:t>    port 22000</a:t>
            </a:r>
          </a:p>
          <a:p>
            <a:r>
              <a:rPr lang="en-US" altLang="ko-KR" sz="1000"/>
              <a:t>    weight 50</a:t>
            </a:r>
          </a:p>
          <a:p>
            <a:r>
              <a:rPr lang="en-US" altLang="ko-KR" sz="1000"/>
              <a:t>    standby true</a:t>
            </a:r>
          </a:p>
          <a:p>
            <a:r>
              <a:rPr lang="en-US" altLang="ko-KR" sz="1000"/>
              <a:t>  &lt;/server&gt;</a:t>
            </a:r>
          </a:p>
          <a:p>
            <a:endParaRPr lang="en-US" altLang="ko-KR" sz="1000"/>
          </a:p>
          <a:p>
            <a:r>
              <a:rPr lang="en-US" altLang="ko-KR" sz="1000"/>
              <a:t>  &lt;secondary&gt;</a:t>
            </a:r>
          </a:p>
          <a:p>
            <a:r>
              <a:rPr lang="en-US" altLang="ko-KR" sz="1000"/>
              <a:t>    type file</a:t>
            </a:r>
          </a:p>
          <a:p>
            <a:r>
              <a:rPr lang="en-US" altLang="ko-KR" sz="1000"/>
              <a:t>    path /var/log/td-agent/td-agent-failed.log</a:t>
            </a:r>
          </a:p>
          <a:p>
            <a:r>
              <a:rPr lang="en-US" altLang="ko-KR" sz="1000"/>
              <a:t>  &lt;/secondary&gt;</a:t>
            </a:r>
          </a:p>
          <a:p>
            <a:r>
              <a:rPr lang="en-US" altLang="ko-KR" sz="1000"/>
              <a:t>&lt;/match&gt;</a:t>
            </a:r>
            <a:endParaRPr lang="ko-KR" altLang="en-US" sz="1000"/>
          </a:p>
        </p:txBody>
      </p:sp>
    </p:spTree>
    <p:extLst>
      <p:ext uri="{BB962C8B-B14F-4D97-AF65-F5344CB8AC3E}">
        <p14:creationId xmlns:p14="http://schemas.microsoft.com/office/powerpoint/2010/main" val="25009328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332656"/>
            <a:ext cx="6552728" cy="584775"/>
          </a:xfrm>
          <a:prstGeom prst="rect">
            <a:avLst/>
          </a:prstGeom>
          <a:noFill/>
        </p:spPr>
        <p:txBody>
          <a:bodyPr wrap="square" rtlCol="0">
            <a:spAutoFit/>
          </a:bodyPr>
          <a:lstStyle/>
          <a:p>
            <a:r>
              <a:rPr lang="en-US" altLang="ko-KR" sz="3200" b="1" smtClean="0"/>
              <a:t>fluentd </a:t>
            </a:r>
            <a:r>
              <a:rPr lang="ko-KR" altLang="en-US" sz="3200" b="1" smtClean="0"/>
              <a:t>멀티 프로세스로 실행</a:t>
            </a:r>
            <a:endParaRPr lang="ko-KR" altLang="en-US" sz="3200" b="1"/>
          </a:p>
        </p:txBody>
      </p:sp>
      <p:sp>
        <p:nvSpPr>
          <p:cNvPr id="3" name="TextBox 2"/>
          <p:cNvSpPr txBox="1"/>
          <p:nvPr/>
        </p:nvSpPr>
        <p:spPr>
          <a:xfrm>
            <a:off x="395536" y="1196752"/>
            <a:ext cx="8352928" cy="3416320"/>
          </a:xfrm>
          <a:prstGeom prst="rect">
            <a:avLst/>
          </a:prstGeom>
          <a:noFill/>
        </p:spPr>
        <p:txBody>
          <a:bodyPr wrap="square" rtlCol="0">
            <a:spAutoFit/>
          </a:bodyPr>
          <a:lstStyle/>
          <a:p>
            <a:pPr marL="285750" indent="-285750">
              <a:buFont typeface="Wingdings" panose="05000000000000000000" pitchFamily="2" charset="2"/>
              <a:buChar char="§"/>
            </a:pPr>
            <a:r>
              <a:rPr lang="en-US" altLang="ko-KR"/>
              <a:t>Multiprocess Input </a:t>
            </a:r>
            <a:r>
              <a:rPr lang="en-US" altLang="ko-KR" smtClean="0"/>
              <a:t>Plugin </a:t>
            </a:r>
            <a:r>
              <a:rPr lang="ko-KR" altLang="en-US" smtClean="0"/>
              <a:t>을 사용</a:t>
            </a:r>
            <a:r>
              <a:rPr lang="en-US" altLang="ko-KR"/>
              <a:t>.</a:t>
            </a:r>
            <a:br>
              <a:rPr lang="en-US" altLang="ko-KR"/>
            </a:br>
            <a:r>
              <a:rPr lang="en-US" altLang="ko-KR"/>
              <a:t>http://</a:t>
            </a:r>
            <a:r>
              <a:rPr lang="en-US" altLang="ko-KR" smtClean="0"/>
              <a:t>docs.fluentd.org/articles/in_multiprocess</a:t>
            </a:r>
            <a:br>
              <a:rPr lang="en-US" altLang="ko-KR" smtClean="0"/>
            </a:br>
            <a:endParaRPr lang="en-US" altLang="ko-KR" smtClean="0"/>
          </a:p>
          <a:p>
            <a:pPr marL="285750" indent="-285750">
              <a:buFont typeface="Wingdings" panose="05000000000000000000" pitchFamily="2" charset="2"/>
              <a:buChar char="§"/>
            </a:pPr>
            <a:r>
              <a:rPr lang="en-US" altLang="ko-KR"/>
              <a:t>Fluentd</a:t>
            </a:r>
            <a:r>
              <a:rPr lang="ko-KR" altLang="en-US"/>
              <a:t>는 싱글 프로세스로 동작하기 때문에 멀티 코어 서버 환경에서는 모든 코어의 </a:t>
            </a:r>
            <a:r>
              <a:rPr lang="en-US" altLang="ko-KR"/>
              <a:t>CPU</a:t>
            </a:r>
            <a:r>
              <a:rPr lang="ko-KR" altLang="en-US"/>
              <a:t>를 사용하지 못함</a:t>
            </a:r>
            <a:r>
              <a:rPr lang="en-US" altLang="ko-KR" smtClean="0"/>
              <a:t>.</a:t>
            </a:r>
            <a:br>
              <a:rPr lang="en-US" altLang="ko-KR" smtClean="0"/>
            </a:br>
            <a:endParaRPr lang="en-US" altLang="ko-KR" smtClean="0"/>
          </a:p>
          <a:p>
            <a:pPr marL="285750" indent="-285750">
              <a:buFont typeface="Wingdings" panose="05000000000000000000" pitchFamily="2" charset="2"/>
              <a:buChar char="§"/>
            </a:pPr>
            <a:r>
              <a:rPr lang="ko-KR" altLang="en-US" smtClean="0"/>
              <a:t>설치</a:t>
            </a:r>
            <a:r>
              <a:rPr lang="en-US" altLang="ko-KR" smtClean="0"/>
              <a:t/>
            </a:r>
            <a:br>
              <a:rPr lang="en-US" altLang="ko-KR" smtClean="0"/>
            </a:br>
            <a:r>
              <a:rPr lang="en-US" altLang="ko-KR" smtClean="0"/>
              <a:t>$ </a:t>
            </a:r>
            <a:r>
              <a:rPr lang="en-US" altLang="ko-KR"/>
              <a:t>/usr/lib64/fluent/ruby/bin/fluent-gem install fluent-plugin-multiprocess</a:t>
            </a:r>
          </a:p>
          <a:p>
            <a:pPr marL="285750" indent="-285750">
              <a:buFont typeface="Wingdings" panose="05000000000000000000" pitchFamily="2" charset="2"/>
              <a:buChar char="§"/>
            </a:pPr>
            <a:endParaRPr lang="en-US" altLang="ko-KR"/>
          </a:p>
          <a:p>
            <a:pPr marL="285750" indent="-285750">
              <a:buFont typeface="Wingdings" panose="05000000000000000000" pitchFamily="2" charset="2"/>
              <a:buChar char="§"/>
            </a:pPr>
            <a:r>
              <a:rPr lang="ko-KR" altLang="en-US" smtClean="0"/>
              <a:t>설정</a:t>
            </a:r>
            <a:r>
              <a:rPr lang="en-US" altLang="ko-KR" smtClean="0"/>
              <a:t/>
            </a:r>
            <a:br>
              <a:rPr lang="en-US" altLang="ko-KR" smtClean="0"/>
            </a:br>
            <a:r>
              <a:rPr lang="en-US" altLang="ko-KR" smtClean="0"/>
              <a:t>4</a:t>
            </a:r>
            <a:r>
              <a:rPr lang="ko-KR" altLang="en-US"/>
              <a:t>개의 프로세스로 각각 </a:t>
            </a:r>
            <a:r>
              <a:rPr lang="en-US" altLang="ko-KR"/>
              <a:t>24221~24224 TCP</a:t>
            </a:r>
            <a:r>
              <a:rPr lang="ko-KR" altLang="en-US"/>
              <a:t>로 </a:t>
            </a:r>
            <a:r>
              <a:rPr lang="en-US" altLang="ko-KR"/>
              <a:t>Listen</a:t>
            </a:r>
            <a:r>
              <a:rPr lang="en-US" altLang="ko-KR" smtClean="0"/>
              <a:t>.</a:t>
            </a:r>
            <a:br>
              <a:rPr lang="en-US" altLang="ko-KR" smtClean="0"/>
            </a:br>
            <a:r>
              <a:rPr lang="ko-KR" altLang="en-US" smtClean="0"/>
              <a:t>출력 </a:t>
            </a:r>
            <a:r>
              <a:rPr lang="ko-KR" altLang="en-US"/>
              <a:t>부분은 모든 프로세스 공통이므로 </a:t>
            </a:r>
            <a:r>
              <a:rPr lang="en-US" altLang="ko-KR"/>
              <a:t>include</a:t>
            </a:r>
            <a:r>
              <a:rPr lang="ko-KR" altLang="en-US"/>
              <a:t>로 하나로 모은다</a:t>
            </a:r>
            <a:r>
              <a:rPr lang="en-US" altLang="ko-KR"/>
              <a:t>.</a:t>
            </a:r>
            <a:endParaRPr lang="ko-KR" altLang="en-US"/>
          </a:p>
        </p:txBody>
      </p:sp>
    </p:spTree>
    <p:extLst>
      <p:ext uri="{BB962C8B-B14F-4D97-AF65-F5344CB8AC3E}">
        <p14:creationId xmlns:p14="http://schemas.microsoft.com/office/powerpoint/2010/main" val="36555148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5438" y="814388"/>
            <a:ext cx="5953125" cy="522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630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114353"/>
            <a:ext cx="7060917" cy="42919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25990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539552" y="980728"/>
            <a:ext cx="7632848" cy="646331"/>
          </a:xfrm>
          <a:prstGeom prst="rect">
            <a:avLst/>
          </a:prstGeom>
        </p:spPr>
        <p:txBody>
          <a:bodyPr wrap="square">
            <a:spAutoFit/>
          </a:bodyPr>
          <a:lstStyle/>
          <a:p>
            <a:r>
              <a:rPr lang="en-US" altLang="ko-KR"/>
              <a:t>cmdline</a:t>
            </a:r>
            <a:r>
              <a:rPr lang="ko-KR" altLang="en-US"/>
              <a:t>에 멀티 프로세스화 했을 때 자식 프로세스에서 읽게 하고 싶은 설정 파일을 지정</a:t>
            </a:r>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0895" y="1772816"/>
            <a:ext cx="7315200" cy="1790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직사각형 2"/>
          <p:cNvSpPr/>
          <p:nvPr/>
        </p:nvSpPr>
        <p:spPr>
          <a:xfrm>
            <a:off x="467544" y="3861048"/>
            <a:ext cx="8064896" cy="923330"/>
          </a:xfrm>
          <a:prstGeom prst="rect">
            <a:avLst/>
          </a:prstGeom>
        </p:spPr>
        <p:txBody>
          <a:bodyPr wrap="square">
            <a:spAutoFit/>
          </a:bodyPr>
          <a:lstStyle/>
          <a:p>
            <a:r>
              <a:rPr lang="en-US" altLang="ko-KR"/>
              <a:t>fluentd_child[2-4].conf</a:t>
            </a:r>
            <a:r>
              <a:rPr lang="ko-KR" altLang="en-US"/>
              <a:t>의 설정 기록은 생략하였지만 </a:t>
            </a:r>
            <a:r>
              <a:rPr lang="en-US" altLang="ko-KR"/>
              <a:t>port </a:t>
            </a:r>
            <a:r>
              <a:rPr lang="ko-KR" altLang="en-US"/>
              <a:t>번호만 변경한다</a:t>
            </a:r>
            <a:r>
              <a:rPr lang="en-US" altLang="ko-KR"/>
              <a:t>.</a:t>
            </a:r>
          </a:p>
          <a:p>
            <a:endParaRPr lang="en-US" altLang="ko-KR"/>
          </a:p>
          <a:p>
            <a:r>
              <a:rPr lang="en-US" altLang="ko-KR"/>
              <a:t>include </a:t>
            </a:r>
            <a:r>
              <a:rPr lang="ko-KR" altLang="en-US"/>
              <a:t>한 설정에서 출력을 정의한다</a:t>
            </a:r>
            <a:r>
              <a:rPr lang="en-US" altLang="ko-KR"/>
              <a:t>.</a:t>
            </a:r>
            <a:endParaRPr lang="ko-KR" altLang="en-US"/>
          </a:p>
        </p:txBody>
      </p:sp>
      <p:pic>
        <p:nvPicPr>
          <p:cNvPr id="378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895" y="4784378"/>
            <a:ext cx="5895975" cy="116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25009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683568" y="836712"/>
            <a:ext cx="7848872" cy="1200329"/>
          </a:xfrm>
          <a:prstGeom prst="rect">
            <a:avLst/>
          </a:prstGeom>
        </p:spPr>
        <p:txBody>
          <a:bodyPr wrap="square">
            <a:spAutoFit/>
          </a:bodyPr>
          <a:lstStyle/>
          <a:p>
            <a:r>
              <a:rPr lang="ko-KR" altLang="en-US"/>
              <a:t>실행</a:t>
            </a:r>
          </a:p>
          <a:p>
            <a:r>
              <a:rPr lang="en-US" altLang="ko-KR"/>
              <a:t>$ fluentd -c fluent/fluentd.conf</a:t>
            </a:r>
          </a:p>
          <a:p>
            <a:endParaRPr lang="en-US" altLang="ko-KR"/>
          </a:p>
          <a:p>
            <a:r>
              <a:rPr lang="en-US" altLang="ko-KR"/>
              <a:t>netstat </a:t>
            </a:r>
            <a:r>
              <a:rPr lang="ko-KR" altLang="en-US"/>
              <a:t>명령어를 사용하여 확인</a:t>
            </a:r>
            <a:r>
              <a:rPr lang="en-US" altLang="ko-KR"/>
              <a:t>. </a:t>
            </a:r>
            <a:r>
              <a:rPr lang="ko-KR" altLang="en-US"/>
              <a:t>확실하게 </a:t>
            </a:r>
            <a:r>
              <a:rPr lang="en-US" altLang="ko-KR"/>
              <a:t>4</a:t>
            </a:r>
            <a:r>
              <a:rPr lang="ko-KR" altLang="en-US"/>
              <a:t>개의 포트로 </a:t>
            </a:r>
            <a:r>
              <a:rPr lang="en-US" altLang="ko-KR"/>
              <a:t>Listen </a:t>
            </a:r>
            <a:r>
              <a:rPr lang="ko-KR" altLang="en-US"/>
              <a:t>하고 있다</a:t>
            </a:r>
            <a:r>
              <a:rPr lang="en-US" altLang="ko-KR"/>
              <a:t>.</a:t>
            </a:r>
            <a:endParaRPr lang="ko-KR" altLang="en-US"/>
          </a:p>
        </p:txBody>
      </p:sp>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031" y="2239419"/>
            <a:ext cx="7960686" cy="12340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07587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539552" y="836712"/>
            <a:ext cx="8208912" cy="1754326"/>
          </a:xfrm>
          <a:prstGeom prst="rect">
            <a:avLst/>
          </a:prstGeom>
        </p:spPr>
        <p:txBody>
          <a:bodyPr wrap="square">
            <a:spAutoFit/>
          </a:bodyPr>
          <a:lstStyle/>
          <a:p>
            <a:r>
              <a:rPr lang="en-US" altLang="ko-KR"/>
              <a:t>Fluentd</a:t>
            </a:r>
            <a:r>
              <a:rPr lang="ko-KR" altLang="en-US"/>
              <a:t>에는 </a:t>
            </a:r>
            <a:r>
              <a:rPr lang="en-US" altLang="ko-KR"/>
              <a:t>-i </a:t>
            </a:r>
            <a:r>
              <a:rPr lang="ko-KR" altLang="en-US"/>
              <a:t>라고 하는 실행 옵션이 있으며 </a:t>
            </a:r>
            <a:r>
              <a:rPr lang="en-US" altLang="ko-KR"/>
              <a:t>-i </a:t>
            </a:r>
            <a:r>
              <a:rPr lang="ko-KR" altLang="en-US"/>
              <a:t>에 계속해서 설정을 기록할 수 있다</a:t>
            </a:r>
            <a:r>
              <a:rPr lang="en-US" altLang="ko-KR"/>
              <a:t>.</a:t>
            </a:r>
          </a:p>
          <a:p>
            <a:r>
              <a:rPr lang="ko-KR" altLang="en-US"/>
              <a:t>아래와 같이 하면 </a:t>
            </a:r>
            <a:r>
              <a:rPr lang="en-US" altLang="ko-KR"/>
              <a:t>input forward</a:t>
            </a:r>
            <a:r>
              <a:rPr lang="ko-KR" altLang="en-US"/>
              <a:t>로 </a:t>
            </a:r>
            <a:r>
              <a:rPr lang="en-US" altLang="ko-KR"/>
              <a:t>listen </a:t>
            </a:r>
            <a:r>
              <a:rPr lang="ko-KR" altLang="en-US"/>
              <a:t>하는 포트를 프로세스 마다 다르게 할 수 있다</a:t>
            </a:r>
            <a:r>
              <a:rPr lang="en-US" altLang="ko-KR"/>
              <a:t>.</a:t>
            </a:r>
          </a:p>
          <a:p>
            <a:r>
              <a:rPr lang="ko-KR" altLang="en-US"/>
              <a:t>포트 번호 등 프로세스 고유의 설정은 </a:t>
            </a:r>
            <a:r>
              <a:rPr lang="en-US" altLang="ko-KR"/>
              <a:t>-i</a:t>
            </a:r>
            <a:r>
              <a:rPr lang="ko-KR" altLang="en-US"/>
              <a:t>로 넘길 수 있으므로 같은 설정 파일에서 서로 다른 행동을 실현할 수 있다</a:t>
            </a:r>
            <a:r>
              <a:rPr lang="en-US" altLang="ko-KR"/>
              <a:t>.</a:t>
            </a:r>
            <a:endParaRPr lang="ko-KR" altLang="en-US"/>
          </a:p>
        </p:txBody>
      </p:sp>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285" y="2708920"/>
            <a:ext cx="7725523"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00572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332656"/>
            <a:ext cx="4392488" cy="584775"/>
          </a:xfrm>
          <a:prstGeom prst="rect">
            <a:avLst/>
          </a:prstGeom>
          <a:noFill/>
        </p:spPr>
        <p:txBody>
          <a:bodyPr wrap="square" rtlCol="0">
            <a:spAutoFit/>
          </a:bodyPr>
          <a:lstStyle/>
          <a:p>
            <a:r>
              <a:rPr lang="ko-KR" altLang="en-US" sz="3200" b="1" smtClean="0"/>
              <a:t>우분투에 설치</a:t>
            </a:r>
            <a:endParaRPr lang="ko-KR" altLang="en-US" sz="3200" b="1"/>
          </a:p>
        </p:txBody>
      </p:sp>
      <p:sp>
        <p:nvSpPr>
          <p:cNvPr id="3" name="TextBox 2"/>
          <p:cNvSpPr txBox="1"/>
          <p:nvPr/>
        </p:nvSpPr>
        <p:spPr>
          <a:xfrm>
            <a:off x="395536" y="1196752"/>
            <a:ext cx="8352928" cy="5078313"/>
          </a:xfrm>
          <a:prstGeom prst="rect">
            <a:avLst/>
          </a:prstGeom>
          <a:noFill/>
        </p:spPr>
        <p:txBody>
          <a:bodyPr wrap="square" rtlCol="0">
            <a:spAutoFit/>
          </a:bodyPr>
          <a:lstStyle/>
          <a:p>
            <a:pPr marL="285750" indent="-285750">
              <a:buFont typeface="Wingdings" panose="05000000000000000000" pitchFamily="2" charset="2"/>
              <a:buChar char="§"/>
            </a:pPr>
            <a:r>
              <a:rPr lang="ko-KR" altLang="en-US" smtClean="0"/>
              <a:t>공식 도움말</a:t>
            </a:r>
            <a:r>
              <a:rPr lang="en-US" altLang="ko-KR" smtClean="0"/>
              <a:t>: http://docs.fluentd.org/articles/install-by-deb</a:t>
            </a:r>
            <a:br>
              <a:rPr lang="en-US" altLang="ko-KR" smtClean="0"/>
            </a:br>
            <a:endParaRPr lang="en-US" altLang="ko-KR" smtClean="0"/>
          </a:p>
          <a:p>
            <a:pPr marL="285750" indent="-285750">
              <a:buFont typeface="Wingdings" panose="05000000000000000000" pitchFamily="2" charset="2"/>
              <a:buChar char="§"/>
            </a:pPr>
            <a:r>
              <a:rPr lang="ko-KR" altLang="en-US" smtClean="0"/>
              <a:t>팩키지판의 이름은 </a:t>
            </a:r>
            <a:r>
              <a:rPr lang="en-US" altLang="ko-KR" smtClean="0"/>
              <a:t>td-agent. </a:t>
            </a:r>
            <a:r>
              <a:rPr lang="ko-KR" altLang="en-US" smtClean="0"/>
              <a:t>이것을 설치한다</a:t>
            </a:r>
            <a:r>
              <a:rPr lang="en-US" altLang="ko-KR" smtClean="0"/>
              <a:t>.</a:t>
            </a:r>
            <a:br>
              <a:rPr lang="en-US" altLang="ko-KR" smtClean="0"/>
            </a:br>
            <a:endParaRPr lang="en-US" altLang="ko-KR" smtClean="0"/>
          </a:p>
          <a:p>
            <a:pPr marL="285750" indent="-285750">
              <a:buFont typeface="Wingdings" panose="05000000000000000000" pitchFamily="2" charset="2"/>
              <a:buChar char="§"/>
            </a:pPr>
            <a:r>
              <a:rPr lang="ko-KR" altLang="en-US" smtClean="0"/>
              <a:t>설치전에 할 일</a:t>
            </a:r>
            <a:r>
              <a:rPr lang="en-US" altLang="ko-KR" smtClean="0"/>
              <a:t>. OS </a:t>
            </a:r>
            <a:r>
              <a:rPr lang="ko-KR" altLang="en-US" smtClean="0"/>
              <a:t>설정 변경</a:t>
            </a:r>
            <a:r>
              <a:rPr lang="en-US" altLang="ko-KR" smtClean="0"/>
              <a:t/>
            </a:r>
            <a:br>
              <a:rPr lang="en-US" altLang="ko-KR" smtClean="0"/>
            </a:br>
            <a:r>
              <a:rPr lang="en-US" altLang="ko-KR" smtClean="0"/>
              <a:t>1) /etc/security/limits.conf </a:t>
            </a:r>
            <a:r>
              <a:rPr lang="ko-KR" altLang="en-US" smtClean="0"/>
              <a:t>에 아래 추가</a:t>
            </a:r>
            <a:r>
              <a:rPr lang="en-US" altLang="ko-KR" smtClean="0"/>
              <a:t/>
            </a:r>
            <a:br>
              <a:rPr lang="en-US" altLang="ko-KR" smtClean="0"/>
            </a:br>
            <a:r>
              <a:rPr lang="en-US" altLang="ko-KR" smtClean="0"/>
              <a:t> </a:t>
            </a:r>
            <a:r>
              <a:rPr lang="nn-NO" altLang="ko-KR" smtClean="0"/>
              <a:t>root soft nofile 65536</a:t>
            </a:r>
            <a:br>
              <a:rPr lang="nn-NO" altLang="ko-KR" smtClean="0"/>
            </a:br>
            <a:r>
              <a:rPr lang="nn-NO" altLang="ko-KR" smtClean="0"/>
              <a:t> root hard nofile 65536</a:t>
            </a:r>
            <a:br>
              <a:rPr lang="nn-NO" altLang="ko-KR" smtClean="0"/>
            </a:br>
            <a:r>
              <a:rPr lang="nn-NO" altLang="ko-KR" smtClean="0"/>
              <a:t> * soft nofile 65536</a:t>
            </a:r>
            <a:br>
              <a:rPr lang="nn-NO" altLang="ko-KR" smtClean="0"/>
            </a:br>
            <a:r>
              <a:rPr lang="nn-NO" altLang="ko-KR" smtClean="0"/>
              <a:t> * hard nofile 65536</a:t>
            </a:r>
            <a:br>
              <a:rPr lang="nn-NO" altLang="ko-KR" smtClean="0"/>
            </a:br>
            <a:r>
              <a:rPr lang="nn-NO" altLang="ko-KR" smtClean="0"/>
              <a:t>2) /etc/sysctl.conf </a:t>
            </a:r>
            <a:br>
              <a:rPr lang="nn-NO" altLang="ko-KR" smtClean="0"/>
            </a:br>
            <a:r>
              <a:rPr lang="nn-NO" altLang="ko-KR" smtClean="0"/>
              <a:t> net.ipv4.tcp_tw_recycle = 1</a:t>
            </a:r>
            <a:br>
              <a:rPr lang="nn-NO" altLang="ko-KR" smtClean="0"/>
            </a:br>
            <a:r>
              <a:rPr lang="nn-NO" altLang="ko-KR" smtClean="0"/>
              <a:t> net.ipv4.tcp_tw_reuse = 1</a:t>
            </a:r>
            <a:br>
              <a:rPr lang="nn-NO" altLang="ko-KR" smtClean="0"/>
            </a:br>
            <a:r>
              <a:rPr lang="nn-NO" altLang="ko-KR" smtClean="0"/>
              <a:t> net.ipv4.ip_local_port_range = 10240    65535</a:t>
            </a:r>
            <a:br>
              <a:rPr lang="nn-NO" altLang="ko-KR" smtClean="0"/>
            </a:br>
            <a:r>
              <a:rPr lang="nn-NO" altLang="ko-KR" smtClean="0"/>
              <a:t>3) OS</a:t>
            </a:r>
            <a:r>
              <a:rPr lang="ko-KR" altLang="en-US" smtClean="0"/>
              <a:t>를 재 시작한다</a:t>
            </a:r>
            <a:r>
              <a:rPr lang="en-US" altLang="ko-KR" smtClean="0"/>
              <a:t>.</a:t>
            </a:r>
            <a:br>
              <a:rPr lang="en-US" altLang="ko-KR" smtClean="0"/>
            </a:br>
            <a:endParaRPr lang="en-US" altLang="ko-KR" smtClean="0"/>
          </a:p>
          <a:p>
            <a:pPr marL="285750" indent="-285750">
              <a:buFont typeface="Wingdings" panose="05000000000000000000" pitchFamily="2" charset="2"/>
              <a:buChar char="§"/>
            </a:pPr>
            <a:r>
              <a:rPr lang="en-US" altLang="ko-KR" smtClean="0"/>
              <a:t>td-agent </a:t>
            </a:r>
            <a:r>
              <a:rPr lang="ko-KR" altLang="en-US" smtClean="0"/>
              <a:t>설치 </a:t>
            </a:r>
            <a:r>
              <a:rPr lang="en-US" altLang="ko-KR" smtClean="0"/>
              <a:t/>
            </a:r>
            <a:br>
              <a:rPr lang="en-US" altLang="ko-KR" smtClean="0"/>
            </a:br>
            <a:r>
              <a:rPr lang="en-US" altLang="ko-KR"/>
              <a:t>$</a:t>
            </a:r>
            <a:r>
              <a:rPr lang="en-US" altLang="ko-KR" smtClean="0">
                <a:effectLst/>
              </a:rPr>
              <a:t> curl -L http://toolbelt.treasuredata.com/sh/install-ubuntu-precise.sh | sh</a:t>
            </a:r>
            <a:endParaRPr lang="ko-KR" altLang="en-US"/>
          </a:p>
        </p:txBody>
      </p:sp>
      <p:sp>
        <p:nvSpPr>
          <p:cNvPr id="4" name="TextBox 3"/>
          <p:cNvSpPr txBox="1"/>
          <p:nvPr/>
        </p:nvSpPr>
        <p:spPr>
          <a:xfrm>
            <a:off x="6228184" y="657526"/>
            <a:ext cx="2592288" cy="307777"/>
          </a:xfrm>
          <a:prstGeom prst="rect">
            <a:avLst/>
          </a:prstGeom>
          <a:noFill/>
        </p:spPr>
        <p:txBody>
          <a:bodyPr wrap="square" rtlCol="0">
            <a:spAutoFit/>
          </a:bodyPr>
          <a:lstStyle/>
          <a:p>
            <a:r>
              <a:rPr lang="ko-KR" altLang="en-US" sz="1400" smtClean="0">
                <a:solidFill>
                  <a:srgbClr val="FF0000"/>
                </a:solidFill>
              </a:rPr>
              <a:t>설치된 </a:t>
            </a:r>
            <a:r>
              <a:rPr lang="en-US" altLang="ko-KR" sz="1400" smtClean="0">
                <a:solidFill>
                  <a:srgbClr val="FF0000"/>
                </a:solidFill>
              </a:rPr>
              <a:t>ruby</a:t>
            </a:r>
            <a:r>
              <a:rPr lang="ko-KR" altLang="en-US" sz="1400" smtClean="0">
                <a:solidFill>
                  <a:srgbClr val="FF0000"/>
                </a:solidFill>
              </a:rPr>
              <a:t>의 버전은 </a:t>
            </a:r>
            <a:r>
              <a:rPr lang="en-US" altLang="ko-KR" sz="1400" smtClean="0">
                <a:solidFill>
                  <a:srgbClr val="FF0000"/>
                </a:solidFill>
              </a:rPr>
              <a:t>1.9.3</a:t>
            </a:r>
            <a:endParaRPr lang="ko-KR" altLang="en-US" sz="1400">
              <a:solidFill>
                <a:srgbClr val="FF0000"/>
              </a:solidFill>
            </a:endParaRPr>
          </a:p>
        </p:txBody>
      </p:sp>
    </p:spTree>
    <p:extLst>
      <p:ext uri="{BB962C8B-B14F-4D97-AF65-F5344CB8AC3E}">
        <p14:creationId xmlns:p14="http://schemas.microsoft.com/office/powerpoint/2010/main" val="7899757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332656"/>
            <a:ext cx="4392488" cy="584775"/>
          </a:xfrm>
          <a:prstGeom prst="rect">
            <a:avLst/>
          </a:prstGeom>
          <a:noFill/>
        </p:spPr>
        <p:txBody>
          <a:bodyPr wrap="square" rtlCol="0">
            <a:spAutoFit/>
          </a:bodyPr>
          <a:lstStyle/>
          <a:p>
            <a:r>
              <a:rPr lang="ko-KR" altLang="en-US" sz="3200" b="1" smtClean="0"/>
              <a:t>우분투에서 실행</a:t>
            </a:r>
            <a:endParaRPr lang="ko-KR" altLang="en-US" sz="3200" b="1"/>
          </a:p>
        </p:txBody>
      </p:sp>
      <p:sp>
        <p:nvSpPr>
          <p:cNvPr id="3" name="TextBox 2"/>
          <p:cNvSpPr txBox="1"/>
          <p:nvPr/>
        </p:nvSpPr>
        <p:spPr>
          <a:xfrm>
            <a:off x="395536" y="1196752"/>
            <a:ext cx="8352928" cy="3970318"/>
          </a:xfrm>
          <a:prstGeom prst="rect">
            <a:avLst/>
          </a:prstGeom>
          <a:noFill/>
        </p:spPr>
        <p:txBody>
          <a:bodyPr wrap="square" rtlCol="0">
            <a:spAutoFit/>
          </a:bodyPr>
          <a:lstStyle/>
          <a:p>
            <a:pPr marL="285750" indent="-285750">
              <a:buFont typeface="Wingdings" panose="05000000000000000000" pitchFamily="2" charset="2"/>
              <a:buChar char="§"/>
            </a:pPr>
            <a:r>
              <a:rPr lang="en-US" altLang="ko-KR" smtClean="0"/>
              <a:t>/etc/init.d/td-agent </a:t>
            </a:r>
            <a:r>
              <a:rPr lang="ko-KR" altLang="en-US" smtClean="0"/>
              <a:t>스크립트로 동작 시킨다</a:t>
            </a:r>
            <a:r>
              <a:rPr lang="en-US" altLang="ko-KR" smtClean="0"/>
              <a:t>.</a:t>
            </a:r>
            <a:br>
              <a:rPr lang="en-US" altLang="ko-KR" smtClean="0"/>
            </a:br>
            <a:r>
              <a:rPr lang="en-US" altLang="ko-KR" smtClean="0"/>
              <a:t>$ /etc/init.d/td-agent start</a:t>
            </a:r>
            <a:br>
              <a:rPr lang="en-US" altLang="ko-KR" smtClean="0"/>
            </a:br>
            <a:r>
              <a:rPr lang="en-US" altLang="ko-KR" smtClean="0"/>
              <a:t>$ /etc/init.d/td-agent stop</a:t>
            </a:r>
            <a:br>
              <a:rPr lang="en-US" altLang="ko-KR" smtClean="0"/>
            </a:br>
            <a:r>
              <a:rPr lang="en-US" altLang="ko-KR" smtClean="0"/>
              <a:t>$ /etc/init.d/td-agent restart</a:t>
            </a:r>
            <a:br>
              <a:rPr lang="en-US" altLang="ko-KR" smtClean="0"/>
            </a:br>
            <a:r>
              <a:rPr lang="en-US" altLang="ko-KR" smtClean="0"/>
              <a:t>$ /etc/init.d/td-agent status</a:t>
            </a:r>
            <a:br>
              <a:rPr lang="en-US" altLang="ko-KR" smtClean="0"/>
            </a:br>
            <a:r>
              <a:rPr lang="en-US" altLang="ko-KR" smtClean="0"/>
              <a:t>$ sudo /etc/init.d/td-agent reload</a:t>
            </a:r>
            <a:br>
              <a:rPr lang="en-US" altLang="ko-KR" smtClean="0"/>
            </a:br>
            <a:endParaRPr lang="en-US" altLang="ko-KR" smtClean="0"/>
          </a:p>
          <a:p>
            <a:pPr marL="285750" indent="-285750">
              <a:buFont typeface="Wingdings" panose="05000000000000000000" pitchFamily="2" charset="2"/>
              <a:buChar char="§"/>
            </a:pPr>
            <a:r>
              <a:rPr lang="ko-KR" altLang="en-US" smtClean="0"/>
              <a:t>설정 파일 위치 </a:t>
            </a:r>
            <a:r>
              <a:rPr lang="en-US" altLang="ko-KR" smtClean="0"/>
              <a:t/>
            </a:r>
            <a:br>
              <a:rPr lang="en-US" altLang="ko-KR" smtClean="0"/>
            </a:br>
            <a:r>
              <a:rPr lang="en-US" altLang="ko-KR" smtClean="0"/>
              <a:t>/etc/td-agent/td-agent.conf</a:t>
            </a:r>
            <a:br>
              <a:rPr lang="en-US" altLang="ko-KR" smtClean="0"/>
            </a:br>
            <a:endParaRPr lang="en-US" altLang="ko-KR" smtClean="0"/>
          </a:p>
          <a:p>
            <a:pPr marL="285750" indent="-285750">
              <a:buFont typeface="Wingdings" panose="05000000000000000000" pitchFamily="2" charset="2"/>
              <a:buChar char="§"/>
            </a:pPr>
            <a:r>
              <a:rPr lang="ko-KR" altLang="en-US" smtClean="0"/>
              <a:t>동작 테스트 </a:t>
            </a:r>
            <a:r>
              <a:rPr lang="en-US" altLang="ko-KR" smtClean="0"/>
              <a:t/>
            </a:r>
            <a:br>
              <a:rPr lang="en-US" altLang="ko-KR" smtClean="0"/>
            </a:br>
            <a:r>
              <a:rPr lang="en-US" altLang="ko-KR" smtClean="0"/>
              <a:t>$ curl -X POST -d 'json={"json":"message"}' http://localhost:8888/debug.test </a:t>
            </a:r>
            <a:br>
              <a:rPr lang="en-US" altLang="ko-KR" smtClean="0"/>
            </a:br>
            <a:r>
              <a:rPr lang="ko-KR" altLang="en-US" smtClean="0"/>
              <a:t>아래 파일에 로그를 남긴다</a:t>
            </a:r>
            <a:r>
              <a:rPr lang="en-US" altLang="ko-KR" smtClean="0"/>
              <a:t>.</a:t>
            </a:r>
            <a:br>
              <a:rPr lang="en-US" altLang="ko-KR" smtClean="0"/>
            </a:br>
            <a:r>
              <a:rPr lang="en-US" altLang="ko-KR" smtClean="0"/>
              <a:t>/var/log/td-agent/td-agent.log</a:t>
            </a:r>
            <a:endParaRPr lang="ko-KR" altLang="en-US"/>
          </a:p>
        </p:txBody>
      </p:sp>
    </p:spTree>
    <p:extLst>
      <p:ext uri="{BB962C8B-B14F-4D97-AF65-F5344CB8AC3E}">
        <p14:creationId xmlns:p14="http://schemas.microsoft.com/office/powerpoint/2010/main" val="18106628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332656"/>
            <a:ext cx="4392488" cy="584775"/>
          </a:xfrm>
          <a:prstGeom prst="rect">
            <a:avLst/>
          </a:prstGeom>
          <a:noFill/>
        </p:spPr>
        <p:txBody>
          <a:bodyPr wrap="square" rtlCol="0">
            <a:spAutoFit/>
          </a:bodyPr>
          <a:lstStyle/>
          <a:p>
            <a:r>
              <a:rPr lang="en-US" altLang="ko-KR" sz="3200" b="1" smtClean="0"/>
              <a:t>Source </a:t>
            </a:r>
            <a:r>
              <a:rPr lang="ko-KR" altLang="en-US" sz="3200" b="1" smtClean="0"/>
              <a:t>디렉티브</a:t>
            </a:r>
            <a:endParaRPr lang="ko-KR" altLang="en-US" sz="3200" b="1"/>
          </a:p>
        </p:txBody>
      </p:sp>
      <p:sp>
        <p:nvSpPr>
          <p:cNvPr id="3" name="TextBox 2"/>
          <p:cNvSpPr txBox="1"/>
          <p:nvPr/>
        </p:nvSpPr>
        <p:spPr>
          <a:xfrm>
            <a:off x="395536" y="1196752"/>
            <a:ext cx="8352928" cy="1477328"/>
          </a:xfrm>
          <a:prstGeom prst="rect">
            <a:avLst/>
          </a:prstGeom>
          <a:noFill/>
        </p:spPr>
        <p:txBody>
          <a:bodyPr wrap="square" rtlCol="0">
            <a:spAutoFit/>
          </a:bodyPr>
          <a:lstStyle/>
          <a:p>
            <a:pPr marL="285750" indent="-285750">
              <a:buFont typeface="Wingdings" panose="05000000000000000000" pitchFamily="2" charset="2"/>
              <a:buChar char="§"/>
            </a:pPr>
            <a:r>
              <a:rPr lang="ko-KR" altLang="en-US" smtClean="0"/>
              <a:t>설정 파일의 디렉티브</a:t>
            </a:r>
            <a:r>
              <a:rPr lang="en-US" altLang="ko-KR" smtClean="0"/>
              <a:t>.</a:t>
            </a:r>
            <a:br>
              <a:rPr lang="en-US" altLang="ko-KR" smtClean="0"/>
            </a:br>
            <a:endParaRPr lang="en-US" altLang="ko-KR" smtClean="0"/>
          </a:p>
          <a:p>
            <a:pPr marL="285750" indent="-285750">
              <a:buFont typeface="Wingdings" panose="05000000000000000000" pitchFamily="2" charset="2"/>
              <a:buChar char="§"/>
            </a:pPr>
            <a:r>
              <a:rPr lang="ko-KR" altLang="en-US" smtClean="0"/>
              <a:t>입력원을 결정한다</a:t>
            </a:r>
            <a:r>
              <a:rPr lang="en-US" altLang="ko-KR" smtClean="0"/>
              <a:t>.</a:t>
            </a:r>
            <a:br>
              <a:rPr lang="en-US" altLang="ko-KR" smtClean="0"/>
            </a:br>
            <a:endParaRPr lang="en-US" altLang="ko-KR" smtClean="0"/>
          </a:p>
          <a:p>
            <a:pPr marL="285750" indent="-285750">
              <a:buFont typeface="Wingdings" panose="05000000000000000000" pitchFamily="2" charset="2"/>
              <a:buChar char="§"/>
            </a:pPr>
            <a:r>
              <a:rPr lang="ko-KR" altLang="en-US" smtClean="0"/>
              <a:t>표준적인 플러그인으로 </a:t>
            </a:r>
            <a:r>
              <a:rPr lang="en-US" altLang="ko-KR" smtClean="0"/>
              <a:t>http</a:t>
            </a:r>
            <a:r>
              <a:rPr lang="ko-KR" altLang="en-US" smtClean="0"/>
              <a:t>와 </a:t>
            </a:r>
            <a:r>
              <a:rPr lang="en-US" altLang="ko-KR" smtClean="0"/>
              <a:t>forward</a:t>
            </a:r>
            <a:r>
              <a:rPr lang="ko-KR" altLang="en-US" smtClean="0"/>
              <a:t>를 포함하고 있다</a:t>
            </a:r>
            <a:r>
              <a:rPr lang="en-US" altLang="ko-KR" smtClean="0"/>
              <a:t>.</a:t>
            </a:r>
            <a:endParaRPr lang="ko-KR"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2494" y="2780928"/>
            <a:ext cx="4599012" cy="27276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106628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332656"/>
            <a:ext cx="4392488" cy="584775"/>
          </a:xfrm>
          <a:prstGeom prst="rect">
            <a:avLst/>
          </a:prstGeom>
          <a:noFill/>
        </p:spPr>
        <p:txBody>
          <a:bodyPr wrap="square" rtlCol="0">
            <a:spAutoFit/>
          </a:bodyPr>
          <a:lstStyle/>
          <a:p>
            <a:r>
              <a:rPr lang="en-US" altLang="ko-KR" sz="3200" b="1" smtClean="0"/>
              <a:t>Source - forward</a:t>
            </a:r>
            <a:endParaRPr lang="ko-KR" altLang="en-US" sz="3200" b="1"/>
          </a:p>
        </p:txBody>
      </p:sp>
      <p:sp>
        <p:nvSpPr>
          <p:cNvPr id="3" name="TextBox 2"/>
          <p:cNvSpPr txBox="1"/>
          <p:nvPr/>
        </p:nvSpPr>
        <p:spPr>
          <a:xfrm>
            <a:off x="395536" y="1196752"/>
            <a:ext cx="8352928" cy="923330"/>
          </a:xfrm>
          <a:prstGeom prst="rect">
            <a:avLst/>
          </a:prstGeom>
          <a:noFill/>
        </p:spPr>
        <p:txBody>
          <a:bodyPr wrap="square" rtlCol="0">
            <a:spAutoFit/>
          </a:bodyPr>
          <a:lstStyle/>
          <a:p>
            <a:pPr marL="285750" indent="-285750">
              <a:buFont typeface="Wingdings" panose="05000000000000000000" pitchFamily="2" charset="2"/>
              <a:buChar char="§"/>
            </a:pPr>
            <a:r>
              <a:rPr lang="en-US" altLang="ko-KR" smtClean="0"/>
              <a:t>tcp </a:t>
            </a:r>
            <a:r>
              <a:rPr lang="ko-KR" altLang="en-US" smtClean="0"/>
              <a:t>및 </a:t>
            </a:r>
            <a:r>
              <a:rPr lang="en-US" altLang="ko-KR" smtClean="0"/>
              <a:t>udp</a:t>
            </a:r>
            <a:r>
              <a:rPr lang="ko-KR" altLang="en-US" smtClean="0"/>
              <a:t>로 입력을 받음</a:t>
            </a:r>
            <a:r>
              <a:rPr lang="en-US" altLang="ko-KR" smtClean="0"/>
              <a:t>.</a:t>
            </a:r>
            <a:br>
              <a:rPr lang="en-US" altLang="ko-KR" smtClean="0"/>
            </a:br>
            <a:endParaRPr lang="en-US" altLang="ko-KR" smtClean="0"/>
          </a:p>
          <a:p>
            <a:pPr marL="285750" indent="-285750">
              <a:buFont typeface="Wingdings" panose="05000000000000000000" pitchFamily="2" charset="2"/>
              <a:buChar char="§"/>
            </a:pPr>
            <a:r>
              <a:rPr lang="ko-KR" altLang="en-US" smtClean="0"/>
              <a:t>기본 </a:t>
            </a:r>
            <a:r>
              <a:rPr lang="en-US" altLang="ko-KR" smtClean="0"/>
              <a:t>port</a:t>
            </a:r>
            <a:r>
              <a:rPr lang="ko-KR" altLang="en-US" smtClean="0"/>
              <a:t>는 </a:t>
            </a:r>
            <a:r>
              <a:rPr lang="en-US" altLang="ko-KR" smtClean="0"/>
              <a:t>24224</a:t>
            </a:r>
            <a:endParaRPr lang="ko-KR" altLang="en-US"/>
          </a:p>
        </p:txBody>
      </p:sp>
    </p:spTree>
    <p:extLst>
      <p:ext uri="{BB962C8B-B14F-4D97-AF65-F5344CB8AC3E}">
        <p14:creationId xmlns:p14="http://schemas.microsoft.com/office/powerpoint/2010/main" val="18106628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332656"/>
            <a:ext cx="4392488" cy="584775"/>
          </a:xfrm>
          <a:prstGeom prst="rect">
            <a:avLst/>
          </a:prstGeom>
          <a:noFill/>
        </p:spPr>
        <p:txBody>
          <a:bodyPr wrap="square" rtlCol="0">
            <a:spAutoFit/>
          </a:bodyPr>
          <a:lstStyle/>
          <a:p>
            <a:r>
              <a:rPr lang="ko-KR" altLang="en-US" sz="3200" b="1" smtClean="0"/>
              <a:t>플러그인 설치</a:t>
            </a:r>
            <a:endParaRPr lang="ko-KR" altLang="en-US" sz="3200" b="1"/>
          </a:p>
        </p:txBody>
      </p:sp>
      <p:sp>
        <p:nvSpPr>
          <p:cNvPr id="3" name="TextBox 2"/>
          <p:cNvSpPr txBox="1"/>
          <p:nvPr/>
        </p:nvSpPr>
        <p:spPr>
          <a:xfrm>
            <a:off x="395536" y="1196752"/>
            <a:ext cx="8352928" cy="1477328"/>
          </a:xfrm>
          <a:prstGeom prst="rect">
            <a:avLst/>
          </a:prstGeom>
          <a:noFill/>
        </p:spPr>
        <p:txBody>
          <a:bodyPr wrap="square" rtlCol="0">
            <a:spAutoFit/>
          </a:bodyPr>
          <a:lstStyle/>
          <a:p>
            <a:pPr marL="285750" indent="-285750">
              <a:buFont typeface="Wingdings" panose="05000000000000000000" pitchFamily="2" charset="2"/>
              <a:buChar char="§"/>
            </a:pPr>
            <a:r>
              <a:rPr lang="en-US" altLang="ko-KR" smtClean="0"/>
              <a:t>td-agent</a:t>
            </a:r>
            <a:r>
              <a:rPr lang="ko-KR" altLang="en-US" smtClean="0"/>
              <a:t>의 경우 아래의 명령어로 설치한다</a:t>
            </a:r>
            <a:r>
              <a:rPr lang="en-US" altLang="ko-KR"/>
              <a:t>. </a:t>
            </a:r>
            <a:br>
              <a:rPr lang="en-US" altLang="ko-KR"/>
            </a:br>
            <a:r>
              <a:rPr lang="en-US" altLang="ko-KR"/>
              <a:t>$ /</a:t>
            </a:r>
            <a:r>
              <a:rPr lang="en-US" altLang="ko-KR" smtClean="0"/>
              <a:t>usr/lib64/fluent/ruby/bin/fluent-gem</a:t>
            </a:r>
            <a:br>
              <a:rPr lang="en-US" altLang="ko-KR" smtClean="0"/>
            </a:br>
            <a:endParaRPr lang="en-US" altLang="ko-KR" smtClean="0"/>
          </a:p>
          <a:p>
            <a:pPr marL="285750" indent="-285750">
              <a:buFont typeface="Wingdings" panose="05000000000000000000" pitchFamily="2" charset="2"/>
              <a:buChar char="§"/>
            </a:pPr>
            <a:r>
              <a:rPr lang="en-US" altLang="ko-KR"/>
              <a:t> </a:t>
            </a:r>
            <a:r>
              <a:rPr lang="ko-KR" altLang="en-US" smtClean="0"/>
              <a:t>예</a:t>
            </a:r>
            <a:r>
              <a:rPr lang="en-US" altLang="ko-KR" smtClean="0"/>
              <a:t>) in-multiprocess </a:t>
            </a:r>
            <a:r>
              <a:rPr lang="ko-KR" altLang="en-US" smtClean="0"/>
              <a:t>플러그인 설치 </a:t>
            </a:r>
            <a:r>
              <a:rPr lang="en-US" altLang="ko-KR"/>
              <a:t/>
            </a:r>
            <a:br>
              <a:rPr lang="en-US" altLang="ko-KR"/>
            </a:br>
            <a:r>
              <a:rPr lang="en-US" altLang="ko-KR"/>
              <a:t>$ /usr/lib64/fluent/ruby/bin/fluent-gem install fluent-plugin-multiprocess</a:t>
            </a:r>
            <a:endParaRPr lang="ko-KR" altLang="en-US"/>
          </a:p>
        </p:txBody>
      </p:sp>
    </p:spTree>
    <p:extLst>
      <p:ext uri="{BB962C8B-B14F-4D97-AF65-F5344CB8AC3E}">
        <p14:creationId xmlns:p14="http://schemas.microsoft.com/office/powerpoint/2010/main" val="18106628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332656"/>
            <a:ext cx="4392488" cy="584775"/>
          </a:xfrm>
          <a:prstGeom prst="rect">
            <a:avLst/>
          </a:prstGeom>
          <a:noFill/>
        </p:spPr>
        <p:txBody>
          <a:bodyPr wrap="square" rtlCol="0">
            <a:spAutoFit/>
          </a:bodyPr>
          <a:lstStyle/>
          <a:p>
            <a:r>
              <a:rPr lang="en-US" altLang="ko-KR" sz="3200" b="1" smtClean="0"/>
              <a:t>Tips</a:t>
            </a:r>
            <a:endParaRPr lang="ko-KR" altLang="en-US" sz="3200" b="1"/>
          </a:p>
        </p:txBody>
      </p:sp>
      <p:sp>
        <p:nvSpPr>
          <p:cNvPr id="3" name="TextBox 2"/>
          <p:cNvSpPr txBox="1"/>
          <p:nvPr/>
        </p:nvSpPr>
        <p:spPr>
          <a:xfrm>
            <a:off x="395536" y="1196752"/>
            <a:ext cx="8352928" cy="646331"/>
          </a:xfrm>
          <a:prstGeom prst="rect">
            <a:avLst/>
          </a:prstGeom>
          <a:noFill/>
        </p:spPr>
        <p:txBody>
          <a:bodyPr wrap="square" rtlCol="0">
            <a:spAutoFit/>
          </a:bodyPr>
          <a:lstStyle/>
          <a:p>
            <a:pPr marL="285750" indent="-285750">
              <a:buFont typeface="Wingdings" panose="05000000000000000000" pitchFamily="2" charset="2"/>
              <a:buChar char="§"/>
            </a:pPr>
            <a:r>
              <a:rPr lang="en-US" altLang="ko-KR" smtClean="0"/>
              <a:t>forward</a:t>
            </a:r>
            <a:r>
              <a:rPr lang="ko-KR" altLang="en-US" smtClean="0"/>
              <a:t>의 </a:t>
            </a:r>
            <a:r>
              <a:rPr lang="en-US" altLang="ko-KR" smtClean="0"/>
              <a:t>HeartBeat</a:t>
            </a:r>
            <a:r>
              <a:rPr lang="ko-KR" altLang="en-US" smtClean="0"/>
              <a:t>는 </a:t>
            </a:r>
            <a:r>
              <a:rPr lang="ko-KR" altLang="en-US" smtClean="0"/>
              <a:t>기본은 </a:t>
            </a:r>
            <a:r>
              <a:rPr lang="en-US" altLang="ko-KR" smtClean="0"/>
              <a:t>UDP</a:t>
            </a:r>
            <a:br>
              <a:rPr lang="en-US" altLang="ko-KR" smtClean="0"/>
            </a:br>
            <a:r>
              <a:rPr lang="ko-KR" altLang="en-US" smtClean="0"/>
              <a:t>설정으로 </a:t>
            </a:r>
            <a:r>
              <a:rPr lang="en-US" altLang="ko-KR" smtClean="0"/>
              <a:t>TCP</a:t>
            </a:r>
            <a:r>
              <a:rPr lang="ko-KR" altLang="en-US" smtClean="0"/>
              <a:t>로 바꿀 수 있다</a:t>
            </a:r>
            <a:r>
              <a:rPr lang="en-US" altLang="ko-KR" smtClean="0"/>
              <a:t>. heartbeat_type tcp</a:t>
            </a:r>
            <a:endParaRPr lang="ko-KR" altLang="en-US"/>
          </a:p>
        </p:txBody>
      </p:sp>
    </p:spTree>
    <p:extLst>
      <p:ext uri="{BB962C8B-B14F-4D97-AF65-F5344CB8AC3E}">
        <p14:creationId xmlns:p14="http://schemas.microsoft.com/office/powerpoint/2010/main" val="17065707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332656"/>
            <a:ext cx="4392488" cy="584775"/>
          </a:xfrm>
          <a:prstGeom prst="rect">
            <a:avLst/>
          </a:prstGeom>
          <a:noFill/>
        </p:spPr>
        <p:txBody>
          <a:bodyPr wrap="square" rtlCol="0">
            <a:spAutoFit/>
          </a:bodyPr>
          <a:lstStyle/>
          <a:p>
            <a:r>
              <a:rPr lang="en-US" altLang="ko-KR" sz="3200" b="1" smtClean="0"/>
              <a:t>fluent-agent-lite</a:t>
            </a:r>
            <a:endParaRPr lang="ko-KR" altLang="en-US" sz="3200" b="1"/>
          </a:p>
        </p:txBody>
      </p:sp>
      <p:sp>
        <p:nvSpPr>
          <p:cNvPr id="3" name="TextBox 2"/>
          <p:cNvSpPr txBox="1"/>
          <p:nvPr/>
        </p:nvSpPr>
        <p:spPr>
          <a:xfrm>
            <a:off x="395536" y="1052736"/>
            <a:ext cx="8352928" cy="2585323"/>
          </a:xfrm>
          <a:prstGeom prst="rect">
            <a:avLst/>
          </a:prstGeom>
          <a:noFill/>
        </p:spPr>
        <p:txBody>
          <a:bodyPr wrap="square" rtlCol="0">
            <a:spAutoFit/>
          </a:bodyPr>
          <a:lstStyle/>
          <a:p>
            <a:pPr marL="285750" indent="-285750">
              <a:buFont typeface="Wingdings" panose="05000000000000000000" pitchFamily="2" charset="2"/>
              <a:buChar char="§"/>
            </a:pPr>
            <a:r>
              <a:rPr lang="en-US" altLang="ko-KR" smtClean="0"/>
              <a:t>fluentd </a:t>
            </a:r>
            <a:r>
              <a:rPr lang="ko-KR" altLang="en-US" smtClean="0"/>
              <a:t>프로토콜에 대응한 </a:t>
            </a:r>
            <a:r>
              <a:rPr lang="en-US" altLang="ko-KR" smtClean="0"/>
              <a:t>perl </a:t>
            </a:r>
            <a:r>
              <a:rPr lang="ko-KR" altLang="en-US" smtClean="0"/>
              <a:t>구현 프로그램</a:t>
            </a:r>
            <a:r>
              <a:rPr lang="en-US" altLang="ko-KR" smtClean="0"/>
              <a:t>.</a:t>
            </a:r>
            <a:r>
              <a:rPr lang="en-US" altLang="ko-KR"/>
              <a:t/>
            </a:r>
            <a:br>
              <a:rPr lang="en-US" altLang="ko-KR"/>
            </a:br>
            <a:endParaRPr lang="en-US" altLang="ko-KR" smtClean="0"/>
          </a:p>
          <a:p>
            <a:pPr marL="285750" indent="-285750">
              <a:buFont typeface="Wingdings" panose="05000000000000000000" pitchFamily="2" charset="2"/>
              <a:buChar char="§"/>
            </a:pPr>
            <a:r>
              <a:rPr lang="ko-KR" altLang="en-US" smtClean="0"/>
              <a:t>로그 수집 대상의 서버에 </a:t>
            </a:r>
            <a:r>
              <a:rPr lang="en-US" altLang="ko-KR" smtClean="0"/>
              <a:t>agnet</a:t>
            </a:r>
            <a:r>
              <a:rPr lang="ko-KR" altLang="en-US" smtClean="0"/>
              <a:t>로 설치해서 사용하는 것</a:t>
            </a:r>
            <a:r>
              <a:rPr lang="en-US" altLang="ko-KR" smtClean="0"/>
              <a:t>.</a:t>
            </a:r>
            <a:br>
              <a:rPr lang="en-US" altLang="ko-KR" smtClean="0"/>
            </a:br>
            <a:endParaRPr lang="en-US" altLang="ko-KR" smtClean="0"/>
          </a:p>
          <a:p>
            <a:pPr marL="285750" indent="-285750">
              <a:buFont typeface="Wingdings" panose="05000000000000000000" pitchFamily="2" charset="2"/>
              <a:buChar char="§"/>
            </a:pPr>
            <a:r>
              <a:rPr lang="ko-KR" altLang="en-US" smtClean="0"/>
              <a:t>로그를 그 대로 </a:t>
            </a:r>
            <a:r>
              <a:rPr lang="en-US" altLang="ko-KR" smtClean="0"/>
              <a:t>fluentd</a:t>
            </a:r>
            <a:r>
              <a:rPr lang="ko-KR" altLang="en-US" smtClean="0"/>
              <a:t>에 흘러 보낸다</a:t>
            </a:r>
            <a:r>
              <a:rPr lang="en-US" altLang="ko-KR" smtClean="0"/>
              <a:t>. </a:t>
            </a:r>
            <a:r>
              <a:rPr lang="ko-KR" altLang="en-US" smtClean="0"/>
              <a:t>정규표현 패스 하지 않으므로 동작이 가볍고</a:t>
            </a:r>
            <a:r>
              <a:rPr lang="en-US" altLang="ko-KR" smtClean="0"/>
              <a:t>, </a:t>
            </a:r>
            <a:r>
              <a:rPr lang="ko-KR" altLang="en-US" smtClean="0"/>
              <a:t>부하 높은 애플리케이션 서버에 같이 실행하여도 </a:t>
            </a:r>
            <a:r>
              <a:rPr lang="en-US" altLang="ko-KR" smtClean="0"/>
              <a:t>CPU</a:t>
            </a:r>
            <a:r>
              <a:rPr lang="ko-KR" altLang="en-US" smtClean="0"/>
              <a:t>를 사용하지 않는다</a:t>
            </a:r>
            <a:r>
              <a:rPr lang="en-US" altLang="ko-KR" smtClean="0"/>
              <a:t>.</a:t>
            </a:r>
            <a:br>
              <a:rPr lang="en-US" altLang="ko-KR" smtClean="0"/>
            </a:br>
            <a:endParaRPr lang="en-US" altLang="ko-KR" smtClean="0"/>
          </a:p>
          <a:p>
            <a:pPr marL="285750" indent="-285750">
              <a:buFont typeface="Wingdings" panose="05000000000000000000" pitchFamily="2" charset="2"/>
              <a:buChar char="§"/>
            </a:pPr>
            <a:r>
              <a:rPr lang="en-US" altLang="ko-KR"/>
              <a:t>https://github.com/tagomoris/fluent-agent-lite</a:t>
            </a:r>
          </a:p>
        </p:txBody>
      </p:sp>
    </p:spTree>
    <p:extLst>
      <p:ext uri="{BB962C8B-B14F-4D97-AF65-F5344CB8AC3E}">
        <p14:creationId xmlns:p14="http://schemas.microsoft.com/office/powerpoint/2010/main" val="31327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5536" y="332656"/>
            <a:ext cx="4392488" cy="584775"/>
          </a:xfrm>
          <a:prstGeom prst="rect">
            <a:avLst/>
          </a:prstGeom>
          <a:noFill/>
        </p:spPr>
        <p:txBody>
          <a:bodyPr wrap="square" rtlCol="0">
            <a:spAutoFit/>
          </a:bodyPr>
          <a:lstStyle/>
          <a:p>
            <a:r>
              <a:rPr lang="en-US" altLang="ko-KR" sz="3200" b="1" smtClean="0"/>
              <a:t>Fluentd ?</a:t>
            </a:r>
            <a:endParaRPr lang="ko-KR" altLang="en-US" sz="3200" b="1"/>
          </a:p>
        </p:txBody>
      </p:sp>
      <p:sp>
        <p:nvSpPr>
          <p:cNvPr id="4" name="TextBox 3"/>
          <p:cNvSpPr txBox="1"/>
          <p:nvPr/>
        </p:nvSpPr>
        <p:spPr>
          <a:xfrm>
            <a:off x="395536" y="1196752"/>
            <a:ext cx="8352928" cy="2308324"/>
          </a:xfrm>
          <a:prstGeom prst="rect">
            <a:avLst/>
          </a:prstGeom>
          <a:noFill/>
        </p:spPr>
        <p:txBody>
          <a:bodyPr wrap="square" rtlCol="0">
            <a:spAutoFit/>
          </a:bodyPr>
          <a:lstStyle/>
          <a:p>
            <a:pPr marL="285750" indent="-285750">
              <a:buFont typeface="Wingdings" panose="05000000000000000000" pitchFamily="2" charset="2"/>
              <a:buChar char="§"/>
            </a:pPr>
            <a:r>
              <a:rPr lang="en-US" altLang="ko-KR"/>
              <a:t>Treasure Data </a:t>
            </a:r>
            <a:r>
              <a:rPr lang="ko-KR" altLang="en-US"/>
              <a:t>사에서 만든 오픈소스 로그 </a:t>
            </a:r>
            <a:r>
              <a:rPr lang="ko-KR" altLang="en-US" smtClean="0"/>
              <a:t>수집기</a:t>
            </a:r>
            <a:r>
              <a:rPr lang="en-US" altLang="ko-KR"/>
              <a:t/>
            </a:r>
            <a:br>
              <a:rPr lang="en-US" altLang="ko-KR"/>
            </a:br>
            <a:r>
              <a:rPr lang="en-US" altLang="ko-KR"/>
              <a:t>http://fluentd.org/</a:t>
            </a:r>
            <a:br>
              <a:rPr lang="en-US" altLang="ko-KR"/>
            </a:br>
            <a:endParaRPr lang="en-US" altLang="ko-KR"/>
          </a:p>
          <a:p>
            <a:pPr marL="285750" indent="-285750">
              <a:buFont typeface="Wingdings" panose="05000000000000000000" pitchFamily="2" charset="2"/>
              <a:buChar char="§"/>
            </a:pPr>
            <a:r>
              <a:rPr lang="ko-KR" altLang="en-US"/>
              <a:t>쉬운 설치 </a:t>
            </a:r>
            <a:r>
              <a:rPr lang="en-US" altLang="ko-KR"/>
              <a:t>: rpm/deb/gem </a:t>
            </a:r>
            <a:r>
              <a:rPr lang="ko-KR" altLang="en-US" smtClean="0"/>
              <a:t>사용</a:t>
            </a:r>
            <a:r>
              <a:rPr lang="en-US" altLang="ko-KR" smtClean="0"/>
              <a:t>.</a:t>
            </a:r>
            <a:endParaRPr lang="ko-KR" altLang="en-US"/>
          </a:p>
          <a:p>
            <a:pPr marL="285750" indent="-285750">
              <a:buFont typeface="Wingdings" panose="05000000000000000000" pitchFamily="2" charset="2"/>
              <a:buChar char="§"/>
            </a:pPr>
            <a:r>
              <a:rPr lang="ko-KR" altLang="en-US"/>
              <a:t>작은 </a:t>
            </a:r>
            <a:r>
              <a:rPr lang="en-US" altLang="ko-KR"/>
              <a:t>footprint : 300</a:t>
            </a:r>
            <a:r>
              <a:rPr lang="ko-KR" altLang="en-US"/>
              <a:t>라인의 </a:t>
            </a:r>
            <a:r>
              <a:rPr lang="ko-KR" altLang="en-US" smtClean="0"/>
              <a:t>루비소스</a:t>
            </a:r>
            <a:r>
              <a:rPr lang="en-US" altLang="ko-KR" smtClean="0"/>
              <a:t>.</a:t>
            </a:r>
            <a:endParaRPr lang="ko-KR" altLang="en-US"/>
          </a:p>
          <a:p>
            <a:pPr marL="285750" indent="-285750">
              <a:buFont typeface="Wingdings" panose="05000000000000000000" pitchFamily="2" charset="2"/>
              <a:buChar char="§"/>
            </a:pPr>
            <a:r>
              <a:rPr lang="ko-KR" altLang="en-US"/>
              <a:t>반구조화 데이터</a:t>
            </a:r>
            <a:r>
              <a:rPr lang="en-US" altLang="ko-KR"/>
              <a:t>(Semi-Structured data) : </a:t>
            </a:r>
            <a:r>
              <a:rPr lang="ko-KR" altLang="en-US" smtClean="0"/>
              <a:t>로깅</a:t>
            </a:r>
            <a:r>
              <a:rPr lang="en-US" altLang="ko-KR" smtClean="0"/>
              <a:t>.</a:t>
            </a:r>
            <a:endParaRPr lang="ko-KR" altLang="en-US"/>
          </a:p>
          <a:p>
            <a:pPr marL="285750" indent="-285750">
              <a:buFont typeface="Wingdings" panose="05000000000000000000" pitchFamily="2" charset="2"/>
              <a:buChar char="§"/>
            </a:pPr>
            <a:r>
              <a:rPr lang="ko-KR" altLang="en-US"/>
              <a:t>쉬운 시작 </a:t>
            </a:r>
            <a:r>
              <a:rPr lang="en-US" altLang="ko-KR"/>
              <a:t>: </a:t>
            </a:r>
            <a:r>
              <a:rPr lang="ko-KR" altLang="en-US"/>
              <a:t>적은 </a:t>
            </a:r>
            <a:r>
              <a:rPr lang="ko-KR" altLang="en-US" smtClean="0"/>
              <a:t>설정</a:t>
            </a:r>
            <a:r>
              <a:rPr lang="en-US" altLang="ko-KR" smtClean="0"/>
              <a:t>.</a:t>
            </a:r>
            <a:endParaRPr lang="ko-KR" altLang="en-US"/>
          </a:p>
          <a:p>
            <a:pPr marL="285750" indent="-285750">
              <a:buFont typeface="Wingdings" panose="05000000000000000000" pitchFamily="2" charset="2"/>
              <a:buChar char="§"/>
            </a:pPr>
            <a:r>
              <a:rPr lang="ko-KR" altLang="en-US"/>
              <a:t>완벽한 프러그인 스타일 </a:t>
            </a:r>
            <a:r>
              <a:rPr lang="en-US" altLang="ko-KR"/>
              <a:t>: </a:t>
            </a:r>
            <a:r>
              <a:rPr lang="ko-KR" altLang="en-US"/>
              <a:t>구조화</a:t>
            </a:r>
            <a:r>
              <a:rPr lang="en-US" altLang="ko-KR"/>
              <a:t>, Ruby gems</a:t>
            </a:r>
            <a:r>
              <a:rPr lang="ko-KR" altLang="en-US"/>
              <a:t>를 사용한 프러그인 </a:t>
            </a:r>
            <a:r>
              <a:rPr lang="ko-KR" altLang="en-US" smtClean="0"/>
              <a:t>배포</a:t>
            </a:r>
            <a:r>
              <a:rPr lang="en-US" altLang="ko-KR" smtClean="0"/>
              <a:t>.</a:t>
            </a:r>
            <a:endParaRPr lang="ko-KR" alt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5386" y="3539533"/>
            <a:ext cx="5323706" cy="29858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106628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332656"/>
            <a:ext cx="5760640" cy="1077218"/>
          </a:xfrm>
          <a:prstGeom prst="rect">
            <a:avLst/>
          </a:prstGeom>
          <a:noFill/>
        </p:spPr>
        <p:txBody>
          <a:bodyPr wrap="square" rtlCol="0">
            <a:spAutoFit/>
          </a:bodyPr>
          <a:lstStyle/>
          <a:p>
            <a:r>
              <a:rPr lang="en-US" altLang="ko-KR" sz="3200" b="1" smtClean="0"/>
              <a:t>fluentd .NET </a:t>
            </a:r>
            <a:r>
              <a:rPr lang="ko-KR" altLang="en-US" sz="3200" b="1" smtClean="0"/>
              <a:t>라이브러리</a:t>
            </a:r>
            <a:r>
              <a:rPr lang="en-US" altLang="ko-KR" sz="3200" b="1"/>
              <a:t>. fluent-logger-csharp</a:t>
            </a:r>
            <a:endParaRPr lang="ko-KR" altLang="en-US" sz="3200" b="1"/>
          </a:p>
        </p:txBody>
      </p:sp>
      <p:sp>
        <p:nvSpPr>
          <p:cNvPr id="3" name="TextBox 2"/>
          <p:cNvSpPr txBox="1"/>
          <p:nvPr/>
        </p:nvSpPr>
        <p:spPr>
          <a:xfrm>
            <a:off x="395536" y="1541691"/>
            <a:ext cx="8352928" cy="2031325"/>
          </a:xfrm>
          <a:prstGeom prst="rect">
            <a:avLst/>
          </a:prstGeom>
          <a:noFill/>
        </p:spPr>
        <p:txBody>
          <a:bodyPr wrap="square" rtlCol="0">
            <a:spAutoFit/>
          </a:bodyPr>
          <a:lstStyle/>
          <a:p>
            <a:pPr marL="285750" indent="-285750">
              <a:buFont typeface="Wingdings" panose="05000000000000000000" pitchFamily="2" charset="2"/>
              <a:buChar char="§"/>
            </a:pPr>
            <a:r>
              <a:rPr lang="en-US" altLang="ko-KR"/>
              <a:t>NuGet </a:t>
            </a:r>
            <a:br>
              <a:rPr lang="en-US" altLang="ko-KR"/>
            </a:br>
            <a:r>
              <a:rPr lang="en-US" altLang="ko-KR"/>
              <a:t>fluent-logger-csharp</a:t>
            </a:r>
            <a:r>
              <a:rPr lang="en-US" altLang="ko-KR" smtClean="0"/>
              <a:t/>
            </a:r>
            <a:br>
              <a:rPr lang="en-US" altLang="ko-KR" smtClean="0"/>
            </a:br>
            <a:endParaRPr lang="en-US" altLang="ko-KR" smtClean="0"/>
          </a:p>
          <a:p>
            <a:pPr marL="285750" indent="-285750">
              <a:buFont typeface="Wingdings" panose="05000000000000000000" pitchFamily="2" charset="2"/>
              <a:buChar char="§"/>
            </a:pPr>
            <a:r>
              <a:rPr lang="ko-KR" altLang="en-US" smtClean="0"/>
              <a:t>소스 코드 </a:t>
            </a:r>
            <a:r>
              <a:rPr lang="en-US" altLang="ko-KR"/>
              <a:t/>
            </a:r>
            <a:br>
              <a:rPr lang="en-US" altLang="ko-KR"/>
            </a:br>
            <a:r>
              <a:rPr lang="en-US" altLang="ko-KR"/>
              <a:t>https://</a:t>
            </a:r>
            <a:r>
              <a:rPr lang="en-US" altLang="ko-KR" smtClean="0"/>
              <a:t>github.com/zoetrope/fluent-logger-csharp</a:t>
            </a:r>
          </a:p>
          <a:p>
            <a:pPr marL="285750" indent="-285750">
              <a:buFont typeface="Wingdings" panose="05000000000000000000" pitchFamily="2" charset="2"/>
              <a:buChar char="§"/>
            </a:pPr>
            <a:endParaRPr lang="en-US" altLang="ko-KR" smtClean="0"/>
          </a:p>
          <a:p>
            <a:pPr marL="285750" indent="-285750">
              <a:buFont typeface="Wingdings" panose="05000000000000000000" pitchFamily="2" charset="2"/>
              <a:buChar char="§"/>
            </a:pPr>
            <a:r>
              <a:rPr lang="en-US" altLang="ko-KR" smtClean="0"/>
              <a:t>CommonLogging</a:t>
            </a:r>
            <a:r>
              <a:rPr lang="ko-KR" altLang="en-US" smtClean="0"/>
              <a:t>과 같이 사용 가능</a:t>
            </a:r>
            <a:r>
              <a:rPr lang="en-US" altLang="ko-KR" smtClean="0"/>
              <a:t>.</a:t>
            </a:r>
            <a:endParaRPr lang="ko-KR" altLang="en-US"/>
          </a:p>
        </p:txBody>
      </p:sp>
    </p:spTree>
    <p:extLst>
      <p:ext uri="{BB962C8B-B14F-4D97-AF65-F5344CB8AC3E}">
        <p14:creationId xmlns:p14="http://schemas.microsoft.com/office/powerpoint/2010/main" val="21757903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3715122"/>
            <a:ext cx="6714205" cy="938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725" y="5963343"/>
            <a:ext cx="6048672" cy="2187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1052736"/>
            <a:ext cx="2162798" cy="1455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직선 화살표 연결선 2"/>
          <p:cNvCxnSpPr/>
          <p:nvPr/>
        </p:nvCxnSpPr>
        <p:spPr>
          <a:xfrm flipH="1" flipV="1">
            <a:off x="2411760" y="1268760"/>
            <a:ext cx="1008112" cy="21602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646762" y="634066"/>
            <a:ext cx="2088232" cy="369332"/>
          </a:xfrm>
          <a:prstGeom prst="rect">
            <a:avLst/>
          </a:prstGeom>
          <a:noFill/>
        </p:spPr>
        <p:txBody>
          <a:bodyPr wrap="square" rtlCol="0">
            <a:spAutoFit/>
          </a:bodyPr>
          <a:lstStyle/>
          <a:p>
            <a:r>
              <a:rPr lang="en-US" altLang="ko-KR" b="1" smtClean="0"/>
              <a:t>fluentd </a:t>
            </a:r>
            <a:r>
              <a:rPr lang="ko-KR" altLang="en-US" b="1" smtClean="0"/>
              <a:t>설정 파일</a:t>
            </a:r>
            <a:endParaRPr lang="ko-KR" altLang="en-US" b="1"/>
          </a:p>
        </p:txBody>
      </p:sp>
      <p:sp>
        <p:nvSpPr>
          <p:cNvPr id="8" name="TextBox 7"/>
          <p:cNvSpPr txBox="1"/>
          <p:nvPr/>
        </p:nvSpPr>
        <p:spPr>
          <a:xfrm>
            <a:off x="3419872" y="1330895"/>
            <a:ext cx="2736304" cy="307777"/>
          </a:xfrm>
          <a:prstGeom prst="rect">
            <a:avLst/>
          </a:prstGeom>
          <a:noFill/>
        </p:spPr>
        <p:txBody>
          <a:bodyPr wrap="square" rtlCol="0">
            <a:spAutoFit/>
          </a:bodyPr>
          <a:lstStyle/>
          <a:p>
            <a:r>
              <a:rPr lang="en-US" altLang="ko-KR" sz="1400" smtClean="0"/>
              <a:t>tag</a:t>
            </a:r>
            <a:r>
              <a:rPr lang="ko-KR" altLang="en-US" sz="1400" smtClean="0"/>
              <a:t>는 </a:t>
            </a:r>
            <a:r>
              <a:rPr lang="en-US" altLang="ko-KR" sz="1400" smtClean="0"/>
              <a:t>'debug."</a:t>
            </a:r>
            <a:r>
              <a:rPr lang="ko-KR" altLang="en-US" sz="1400" smtClean="0"/>
              <a:t>으로 시작하는 것</a:t>
            </a:r>
            <a:endParaRPr lang="ko-KR" altLang="en-US" sz="1400"/>
          </a:p>
        </p:txBody>
      </p:sp>
      <p:cxnSp>
        <p:nvCxnSpPr>
          <p:cNvPr id="13" name="직선 화살표 연결선 12"/>
          <p:cNvCxnSpPr/>
          <p:nvPr/>
        </p:nvCxnSpPr>
        <p:spPr>
          <a:xfrm flipH="1">
            <a:off x="2477003" y="2132856"/>
            <a:ext cx="942869"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419872" y="1978967"/>
            <a:ext cx="2016224" cy="523220"/>
          </a:xfrm>
          <a:prstGeom prst="rect">
            <a:avLst/>
          </a:prstGeom>
          <a:noFill/>
        </p:spPr>
        <p:txBody>
          <a:bodyPr wrap="square" rtlCol="0">
            <a:spAutoFit/>
          </a:bodyPr>
          <a:lstStyle/>
          <a:p>
            <a:r>
              <a:rPr lang="en-US" altLang="ko-KR" sz="1400" smtClean="0"/>
              <a:t>input</a:t>
            </a:r>
            <a:r>
              <a:rPr lang="ko-KR" altLang="en-US" sz="1400" smtClean="0"/>
              <a:t>은 </a:t>
            </a:r>
            <a:r>
              <a:rPr lang="en-US" altLang="ko-KR" sz="1400" smtClean="0"/>
              <a:t>tcp </a:t>
            </a:r>
            <a:r>
              <a:rPr lang="ko-KR" altLang="en-US" sz="1400" smtClean="0"/>
              <a:t>통신으로</a:t>
            </a:r>
            <a:r>
              <a:rPr lang="en-US" altLang="ko-KR" sz="1400" smtClean="0"/>
              <a:t>. Port</a:t>
            </a:r>
            <a:r>
              <a:rPr lang="ko-KR" altLang="en-US" sz="1400" smtClean="0"/>
              <a:t>는 기본 포트 번호</a:t>
            </a:r>
            <a:endParaRPr lang="ko-KR" altLang="en-US" sz="1400"/>
          </a:p>
        </p:txBody>
      </p:sp>
      <p:sp>
        <p:nvSpPr>
          <p:cNvPr id="16" name="TextBox 15"/>
          <p:cNvSpPr txBox="1"/>
          <p:nvPr/>
        </p:nvSpPr>
        <p:spPr>
          <a:xfrm>
            <a:off x="758134" y="3345790"/>
            <a:ext cx="2088232" cy="369332"/>
          </a:xfrm>
          <a:prstGeom prst="rect">
            <a:avLst/>
          </a:prstGeom>
          <a:noFill/>
        </p:spPr>
        <p:txBody>
          <a:bodyPr wrap="square" rtlCol="0">
            <a:spAutoFit/>
          </a:bodyPr>
          <a:lstStyle/>
          <a:p>
            <a:r>
              <a:rPr lang="en-US" altLang="ko-KR" b="1" smtClean="0"/>
              <a:t>C# </a:t>
            </a:r>
            <a:r>
              <a:rPr lang="ko-KR" altLang="en-US" b="1" smtClean="0"/>
              <a:t>소스 코드</a:t>
            </a:r>
            <a:endParaRPr lang="ko-KR" altLang="en-US" b="1"/>
          </a:p>
        </p:txBody>
      </p:sp>
      <p:cxnSp>
        <p:nvCxnSpPr>
          <p:cNvPr id="17" name="직선 화살표 연결선 16"/>
          <p:cNvCxnSpPr/>
          <p:nvPr/>
        </p:nvCxnSpPr>
        <p:spPr>
          <a:xfrm flipV="1">
            <a:off x="3004134" y="4005064"/>
            <a:ext cx="2936018" cy="7200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직선 화살표 연결선 17"/>
          <p:cNvCxnSpPr/>
          <p:nvPr/>
        </p:nvCxnSpPr>
        <p:spPr>
          <a:xfrm flipV="1">
            <a:off x="2948437" y="4437112"/>
            <a:ext cx="111395" cy="28803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140038" y="4725144"/>
            <a:ext cx="1783890" cy="307777"/>
          </a:xfrm>
          <a:prstGeom prst="rect">
            <a:avLst/>
          </a:prstGeom>
          <a:noFill/>
        </p:spPr>
        <p:txBody>
          <a:bodyPr wrap="square" rtlCol="0">
            <a:spAutoFit/>
          </a:bodyPr>
          <a:lstStyle/>
          <a:p>
            <a:r>
              <a:rPr lang="en-US" altLang="ko-KR" sz="1400" smtClean="0"/>
              <a:t>tag</a:t>
            </a:r>
            <a:r>
              <a:rPr lang="ko-KR" altLang="en-US" sz="1400" smtClean="0"/>
              <a:t>는 </a:t>
            </a:r>
            <a:r>
              <a:rPr lang="en-US" altLang="ko-KR" sz="1400" smtClean="0"/>
              <a:t>'debug.test"</a:t>
            </a:r>
            <a:endParaRPr lang="ko-KR" altLang="en-US" sz="1400"/>
          </a:p>
        </p:txBody>
      </p:sp>
      <p:sp>
        <p:nvSpPr>
          <p:cNvPr id="24" name="TextBox 23"/>
          <p:cNvSpPr txBox="1"/>
          <p:nvPr/>
        </p:nvSpPr>
        <p:spPr>
          <a:xfrm>
            <a:off x="825725" y="5458818"/>
            <a:ext cx="2088232" cy="369332"/>
          </a:xfrm>
          <a:prstGeom prst="rect">
            <a:avLst/>
          </a:prstGeom>
          <a:noFill/>
        </p:spPr>
        <p:txBody>
          <a:bodyPr wrap="square" rtlCol="0">
            <a:spAutoFit/>
          </a:bodyPr>
          <a:lstStyle/>
          <a:p>
            <a:r>
              <a:rPr lang="ko-KR" altLang="en-US" b="1" smtClean="0"/>
              <a:t>저장된 로그 내용</a:t>
            </a:r>
            <a:endParaRPr lang="ko-KR" altLang="en-US" b="1"/>
          </a:p>
        </p:txBody>
      </p:sp>
    </p:spTree>
    <p:extLst>
      <p:ext uri="{BB962C8B-B14F-4D97-AF65-F5344CB8AC3E}">
        <p14:creationId xmlns:p14="http://schemas.microsoft.com/office/powerpoint/2010/main" val="18106628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332656"/>
            <a:ext cx="5760640" cy="1077218"/>
          </a:xfrm>
          <a:prstGeom prst="rect">
            <a:avLst/>
          </a:prstGeom>
          <a:noFill/>
        </p:spPr>
        <p:txBody>
          <a:bodyPr wrap="square" rtlCol="0">
            <a:spAutoFit/>
          </a:bodyPr>
          <a:lstStyle/>
          <a:p>
            <a:r>
              <a:rPr lang="en-US" altLang="ko-KR" sz="3200" b="1" smtClean="0"/>
              <a:t>fluentd .NET </a:t>
            </a:r>
            <a:r>
              <a:rPr lang="ko-KR" altLang="en-US" sz="3200" b="1" smtClean="0"/>
              <a:t>라이브러리</a:t>
            </a:r>
            <a:r>
              <a:rPr lang="en-US" altLang="ko-KR" sz="3200" b="1"/>
              <a:t>. NLog.Targets.Fluentd</a:t>
            </a:r>
            <a:endParaRPr lang="ko-KR" altLang="en-US" sz="3200" b="1"/>
          </a:p>
        </p:txBody>
      </p:sp>
      <p:sp>
        <p:nvSpPr>
          <p:cNvPr id="3" name="TextBox 2"/>
          <p:cNvSpPr txBox="1"/>
          <p:nvPr/>
        </p:nvSpPr>
        <p:spPr>
          <a:xfrm>
            <a:off x="395536" y="1541691"/>
            <a:ext cx="8352928" cy="2031325"/>
          </a:xfrm>
          <a:prstGeom prst="rect">
            <a:avLst/>
          </a:prstGeom>
          <a:noFill/>
        </p:spPr>
        <p:txBody>
          <a:bodyPr wrap="square" rtlCol="0">
            <a:spAutoFit/>
          </a:bodyPr>
          <a:lstStyle/>
          <a:p>
            <a:pPr marL="285750" indent="-285750">
              <a:buFont typeface="Wingdings" panose="05000000000000000000" pitchFamily="2" charset="2"/>
              <a:buChar char="§"/>
            </a:pPr>
            <a:r>
              <a:rPr lang="en-US" altLang="ko-KR" smtClean="0"/>
              <a:t>NLog</a:t>
            </a:r>
            <a:r>
              <a:rPr lang="ko-KR" altLang="en-US" smtClean="0"/>
              <a:t>의 </a:t>
            </a:r>
            <a:r>
              <a:rPr lang="en-US" altLang="ko-KR" smtClean="0"/>
              <a:t>fluentd </a:t>
            </a:r>
            <a:r>
              <a:rPr lang="ko-KR" altLang="en-US" smtClean="0"/>
              <a:t>타겟으로 추가하여 사용</a:t>
            </a:r>
            <a:r>
              <a:rPr lang="en-US" altLang="ko-KR" smtClean="0"/>
              <a:t>.</a:t>
            </a:r>
            <a:br>
              <a:rPr lang="en-US" altLang="ko-KR" smtClean="0"/>
            </a:br>
            <a:endParaRPr lang="en-US" altLang="ko-KR" smtClean="0"/>
          </a:p>
          <a:p>
            <a:pPr marL="285750" indent="-285750">
              <a:buFont typeface="Wingdings" panose="05000000000000000000" pitchFamily="2" charset="2"/>
              <a:buChar char="§"/>
            </a:pPr>
            <a:r>
              <a:rPr lang="en-US" altLang="ko-KR"/>
              <a:t>NuGet</a:t>
            </a:r>
            <a:br>
              <a:rPr lang="en-US" altLang="ko-KR"/>
            </a:br>
            <a:r>
              <a:rPr lang="en-US" altLang="ko-KR" smtClean="0"/>
              <a:t>NLog.Fluentd </a:t>
            </a:r>
            <a:br>
              <a:rPr lang="en-US" altLang="ko-KR" smtClean="0"/>
            </a:br>
            <a:endParaRPr lang="en-US" altLang="ko-KR" smtClean="0"/>
          </a:p>
          <a:p>
            <a:pPr marL="285750" indent="-285750">
              <a:buFont typeface="Wingdings" panose="05000000000000000000" pitchFamily="2" charset="2"/>
              <a:buChar char="§"/>
            </a:pPr>
            <a:r>
              <a:rPr lang="ko-KR" altLang="en-US" smtClean="0"/>
              <a:t>소스 코드 </a:t>
            </a:r>
            <a:r>
              <a:rPr lang="en-US" altLang="ko-KR"/>
              <a:t/>
            </a:r>
            <a:br>
              <a:rPr lang="en-US" altLang="ko-KR"/>
            </a:br>
            <a:r>
              <a:rPr lang="en-US" altLang="ko-KR"/>
              <a:t>https://github.com/moriyoshi/NLog.Targets.Fluentd</a:t>
            </a:r>
            <a:endParaRPr lang="ko-KR" altLang="en-US"/>
          </a:p>
        </p:txBody>
      </p:sp>
    </p:spTree>
    <p:extLst>
      <p:ext uri="{BB962C8B-B14F-4D97-AF65-F5344CB8AC3E}">
        <p14:creationId xmlns:p14="http://schemas.microsoft.com/office/powerpoint/2010/main" val="18106628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332656"/>
            <a:ext cx="4392488" cy="584775"/>
          </a:xfrm>
          <a:prstGeom prst="rect">
            <a:avLst/>
          </a:prstGeom>
          <a:noFill/>
        </p:spPr>
        <p:txBody>
          <a:bodyPr wrap="square" rtlCol="0">
            <a:spAutoFit/>
          </a:bodyPr>
          <a:lstStyle/>
          <a:p>
            <a:r>
              <a:rPr lang="ko-KR" altLang="en-US" sz="3200" b="1" smtClean="0"/>
              <a:t>참고</a:t>
            </a:r>
            <a:endParaRPr lang="ko-KR" altLang="en-US" sz="3200" b="1"/>
          </a:p>
        </p:txBody>
      </p:sp>
      <p:sp>
        <p:nvSpPr>
          <p:cNvPr id="3" name="TextBox 2"/>
          <p:cNvSpPr txBox="1"/>
          <p:nvPr/>
        </p:nvSpPr>
        <p:spPr>
          <a:xfrm>
            <a:off x="395536" y="1052736"/>
            <a:ext cx="8352928" cy="5755422"/>
          </a:xfrm>
          <a:prstGeom prst="rect">
            <a:avLst/>
          </a:prstGeom>
          <a:noFill/>
        </p:spPr>
        <p:txBody>
          <a:bodyPr wrap="square" rtlCol="0">
            <a:spAutoFit/>
          </a:bodyPr>
          <a:lstStyle/>
          <a:p>
            <a:pPr marL="285750" indent="-285750">
              <a:buFont typeface="Wingdings" panose="05000000000000000000" pitchFamily="2" charset="2"/>
              <a:buChar char="§"/>
            </a:pPr>
            <a:r>
              <a:rPr lang="en-US" altLang="ko-KR" sz="1600"/>
              <a:t>Fluentd : log collector </a:t>
            </a:r>
            <a:r>
              <a:rPr lang="ko-KR" altLang="en-US" sz="1600" smtClean="0"/>
              <a:t>소개</a:t>
            </a:r>
            <a:r>
              <a:rPr lang="en-US" altLang="ko-KR" sz="1600" smtClean="0"/>
              <a:t/>
            </a:r>
            <a:br>
              <a:rPr lang="en-US" altLang="ko-KR" sz="1600" smtClean="0"/>
            </a:br>
            <a:r>
              <a:rPr lang="en-US" altLang="ko-KR" sz="1600" smtClean="0"/>
              <a:t>http</a:t>
            </a:r>
            <a:r>
              <a:rPr lang="en-US" altLang="ko-KR" sz="1600"/>
              <a:t>://before30.tistory.com/179 </a:t>
            </a:r>
            <a:r>
              <a:rPr lang="en-US" altLang="ko-KR" sz="1600" smtClean="0"/>
              <a:t/>
            </a:r>
            <a:br>
              <a:rPr lang="en-US" altLang="ko-KR" sz="1600" smtClean="0"/>
            </a:br>
            <a:endParaRPr lang="en-US" altLang="ko-KR" sz="1600" smtClean="0"/>
          </a:p>
          <a:p>
            <a:pPr marL="285750" indent="-285750">
              <a:buFont typeface="Wingdings" panose="05000000000000000000" pitchFamily="2" charset="2"/>
              <a:buChar char="§"/>
            </a:pPr>
            <a:r>
              <a:rPr lang="en-US" altLang="ko-KR" sz="1600" smtClean="0"/>
              <a:t>(</a:t>
            </a:r>
            <a:r>
              <a:rPr lang="ko-KR" altLang="en-US" sz="1600" smtClean="0"/>
              <a:t>일어</a:t>
            </a:r>
            <a:r>
              <a:rPr lang="en-US" altLang="ko-KR" sz="1600" smtClean="0"/>
              <a:t>)Fluentd </a:t>
            </a:r>
            <a:r>
              <a:rPr lang="ko-KR" altLang="en-US" sz="1600" smtClean="0"/>
              <a:t>문서</a:t>
            </a:r>
            <a:r>
              <a:rPr lang="en-US" altLang="ko-KR" sz="1600" smtClean="0"/>
              <a:t/>
            </a:r>
            <a:br>
              <a:rPr lang="en-US" altLang="ko-KR" sz="1600" smtClean="0"/>
            </a:br>
            <a:r>
              <a:rPr lang="en-US" altLang="ko-KR" sz="1600" smtClean="0"/>
              <a:t>http</a:t>
            </a:r>
            <a:r>
              <a:rPr lang="en-US" altLang="ko-KR" sz="1600"/>
              <a:t>://documents.mazgi.com/fluentd/doc</a:t>
            </a:r>
            <a:r>
              <a:rPr lang="en-US" altLang="ko-KR" sz="1600" smtClean="0"/>
              <a:t>/</a:t>
            </a:r>
            <a:br>
              <a:rPr lang="en-US" altLang="ko-KR" sz="1600" smtClean="0"/>
            </a:br>
            <a:endParaRPr lang="en-US" altLang="ko-KR" sz="1600" smtClean="0"/>
          </a:p>
          <a:p>
            <a:pPr marL="285750" indent="-285750">
              <a:buFont typeface="Wingdings" panose="05000000000000000000" pitchFamily="2" charset="2"/>
              <a:buChar char="§"/>
            </a:pPr>
            <a:r>
              <a:rPr lang="en-US" altLang="ko-KR" sz="1600"/>
              <a:t>(</a:t>
            </a:r>
            <a:r>
              <a:rPr lang="ko-KR" altLang="en-US" sz="1600"/>
              <a:t>일어</a:t>
            </a:r>
            <a:r>
              <a:rPr lang="en-US" altLang="ko-KR" sz="1600"/>
              <a:t>)Fluentd</a:t>
            </a:r>
            <a:r>
              <a:rPr lang="ko-KR" altLang="en-US" sz="1600"/>
              <a:t>가 잘 이해가지 않았던 이야기</a:t>
            </a:r>
            <a:r>
              <a:rPr lang="en-US" altLang="ko-KR" sz="1600"/>
              <a:t>(</a:t>
            </a:r>
            <a:r>
              <a:rPr lang="ko-KR" altLang="en-US" sz="1600"/>
              <a:t>특히 </a:t>
            </a:r>
            <a:r>
              <a:rPr lang="en-US" altLang="ko-KR" sz="1600"/>
              <a:t>buffer </a:t>
            </a:r>
            <a:r>
              <a:rPr lang="ko-KR" altLang="en-US" sz="1600"/>
              <a:t>부분</a:t>
            </a:r>
            <a:r>
              <a:rPr lang="en-US" altLang="ko-KR" sz="1600" smtClean="0"/>
              <a:t>)</a:t>
            </a:r>
            <a:br>
              <a:rPr lang="en-US" altLang="ko-KR" sz="1600" smtClean="0"/>
            </a:br>
            <a:r>
              <a:rPr lang="en-US" altLang="ko-KR" sz="1600" smtClean="0"/>
              <a:t>http</a:t>
            </a:r>
            <a:r>
              <a:rPr lang="en-US" altLang="ko-KR" sz="1600"/>
              <a:t>://</a:t>
            </a:r>
            <a:r>
              <a:rPr lang="en-US" altLang="ko-KR" sz="1600" smtClean="0"/>
              <a:t>www.slideshare.net/harukayon/fluentd-22317236</a:t>
            </a:r>
            <a:br>
              <a:rPr lang="en-US" altLang="ko-KR" sz="1600" smtClean="0"/>
            </a:br>
            <a:endParaRPr lang="en-US" altLang="ko-KR" sz="1600" smtClean="0"/>
          </a:p>
          <a:p>
            <a:pPr marL="285750" indent="-285750">
              <a:buFont typeface="Wingdings" panose="05000000000000000000" pitchFamily="2" charset="2"/>
              <a:buChar char="§"/>
            </a:pPr>
            <a:r>
              <a:rPr lang="en-US" altLang="ko-KR" sz="1600"/>
              <a:t>(</a:t>
            </a:r>
            <a:r>
              <a:rPr lang="ko-KR" altLang="en-US" sz="1600"/>
              <a:t>일어</a:t>
            </a:r>
            <a:r>
              <a:rPr lang="en-US" altLang="ko-KR" sz="1600" smtClean="0"/>
              <a:t>)fluentd </a:t>
            </a:r>
            <a:r>
              <a:rPr lang="ko-KR" altLang="en-US" sz="1600" smtClean="0"/>
              <a:t>간단한 사용 방법</a:t>
            </a:r>
            <a:r>
              <a:rPr lang="en-US" altLang="ko-KR" sz="1600" smtClean="0"/>
              <a:t>, </a:t>
            </a:r>
            <a:r>
              <a:rPr lang="ko-KR" altLang="en-US" sz="1600" smtClean="0"/>
              <a:t>설정 방법 일람</a:t>
            </a:r>
            <a:r>
              <a:rPr lang="en-US" altLang="ko-KR" sz="1600" smtClean="0"/>
              <a:t/>
            </a:r>
            <a:br>
              <a:rPr lang="en-US" altLang="ko-KR" sz="1600" smtClean="0"/>
            </a:br>
            <a:r>
              <a:rPr lang="en-US" altLang="ko-KR" sz="1600" smtClean="0"/>
              <a:t>http</a:t>
            </a:r>
            <a:r>
              <a:rPr lang="en-US" altLang="ko-KR" sz="1600"/>
              <a:t>://hivecolor.com/id/37 </a:t>
            </a:r>
            <a:r>
              <a:rPr lang="en-US" altLang="ko-KR" sz="1600" smtClean="0"/>
              <a:t/>
            </a:r>
            <a:br>
              <a:rPr lang="en-US" altLang="ko-KR" sz="1600" smtClean="0"/>
            </a:br>
            <a:endParaRPr lang="en-US" altLang="ko-KR" sz="1600" smtClean="0"/>
          </a:p>
          <a:p>
            <a:pPr marL="285750" indent="-285750">
              <a:buFont typeface="Wingdings" panose="05000000000000000000" pitchFamily="2" charset="2"/>
              <a:buChar char="§"/>
            </a:pPr>
            <a:r>
              <a:rPr lang="en-US" altLang="ko-KR" sz="1600"/>
              <a:t>(</a:t>
            </a:r>
            <a:r>
              <a:rPr lang="ko-KR" altLang="en-US" sz="1600"/>
              <a:t>일어</a:t>
            </a:r>
            <a:r>
              <a:rPr lang="en-US" altLang="ko-KR" sz="1600" smtClean="0"/>
              <a:t>)Fluentd</a:t>
            </a:r>
            <a:r>
              <a:rPr lang="ko-KR" altLang="en-US" sz="1600" smtClean="0"/>
              <a:t>로 시작하는 리얼타임 로그 유효 활용</a:t>
            </a:r>
            <a:r>
              <a:rPr lang="en-US" altLang="ko-KR" sz="1600" smtClean="0"/>
              <a:t/>
            </a:r>
            <a:br>
              <a:rPr lang="en-US" altLang="ko-KR" sz="1600" smtClean="0"/>
            </a:br>
            <a:r>
              <a:rPr lang="en-US" altLang="ko-KR" sz="1600" smtClean="0"/>
              <a:t>http</a:t>
            </a:r>
            <a:r>
              <a:rPr lang="en-US" altLang="ko-KR" sz="1600"/>
              <a:t>://codezine.jp/article/detail/6958  </a:t>
            </a:r>
            <a:r>
              <a:rPr lang="en-US" altLang="ko-KR" sz="1600" smtClean="0"/>
              <a:t/>
            </a:r>
            <a:br>
              <a:rPr lang="en-US" altLang="ko-KR" sz="1600" smtClean="0"/>
            </a:br>
            <a:endParaRPr lang="en-US" altLang="ko-KR" sz="1600" smtClean="0"/>
          </a:p>
          <a:p>
            <a:pPr marL="285750" indent="-285750">
              <a:buFont typeface="Wingdings" panose="05000000000000000000" pitchFamily="2" charset="2"/>
              <a:buChar char="§"/>
            </a:pPr>
            <a:r>
              <a:rPr lang="en-US" altLang="ko-KR" sz="1600"/>
              <a:t>(</a:t>
            </a:r>
            <a:r>
              <a:rPr lang="ko-KR" altLang="en-US" sz="1600"/>
              <a:t>일어</a:t>
            </a:r>
            <a:r>
              <a:rPr lang="en-US" altLang="ko-KR" sz="1600" smtClean="0"/>
              <a:t>)Fluentd </a:t>
            </a:r>
            <a:r>
              <a:rPr lang="en-US" altLang="ko-KR" sz="1600"/>
              <a:t>Advent Calendar </a:t>
            </a:r>
            <a:r>
              <a:rPr lang="en-US" altLang="ko-KR" sz="1600" smtClean="0"/>
              <a:t>2013</a:t>
            </a:r>
            <a:br>
              <a:rPr lang="en-US" altLang="ko-KR" sz="1600" smtClean="0"/>
            </a:br>
            <a:r>
              <a:rPr lang="en-US" altLang="ko-KR" sz="1600" smtClean="0"/>
              <a:t>http</a:t>
            </a:r>
            <a:r>
              <a:rPr lang="en-US" altLang="ko-KR" sz="1600"/>
              <a:t>://qiita.com/advent-calendar/2013/fluentd</a:t>
            </a:r>
            <a:br>
              <a:rPr lang="en-US" altLang="ko-KR" sz="1600"/>
            </a:br>
            <a:endParaRPr lang="en-US" altLang="ko-KR" sz="1600" smtClean="0"/>
          </a:p>
          <a:p>
            <a:pPr marL="285750" indent="-285750">
              <a:buFont typeface="Wingdings" panose="05000000000000000000" pitchFamily="2" charset="2"/>
              <a:buChar char="§"/>
            </a:pPr>
            <a:r>
              <a:rPr lang="en-US" altLang="ko-KR" sz="1600"/>
              <a:t>(</a:t>
            </a:r>
            <a:r>
              <a:rPr lang="ko-KR" altLang="en-US" sz="1600"/>
              <a:t>일어</a:t>
            </a:r>
            <a:r>
              <a:rPr lang="en-US" altLang="ko-KR" sz="1600" smtClean="0"/>
              <a:t>)10</a:t>
            </a:r>
            <a:r>
              <a:rPr lang="ko-KR" altLang="en-US" sz="1600"/>
              <a:t>개의 실전 사례 따라하기 </a:t>
            </a:r>
            <a:r>
              <a:rPr lang="ko-KR" altLang="en-US" sz="1600" smtClean="0"/>
              <a:t>유스케이스</a:t>
            </a:r>
            <a:r>
              <a:rPr lang="en-US" altLang="ko-KR" sz="1600" smtClean="0"/>
              <a:t/>
            </a:r>
            <a:br>
              <a:rPr lang="en-US" altLang="ko-KR" sz="1600" smtClean="0"/>
            </a:br>
            <a:r>
              <a:rPr lang="en-US" altLang="ko-KR" sz="1600" smtClean="0"/>
              <a:t>http</a:t>
            </a:r>
            <a:r>
              <a:rPr lang="en-US" altLang="ko-KR" sz="1600"/>
              <a:t>://</a:t>
            </a:r>
            <a:r>
              <a:rPr lang="en-US" altLang="ko-KR" sz="1600" smtClean="0"/>
              <a:t>y-ken.hatenablog.com/entry/fluentd-case-studies</a:t>
            </a:r>
            <a:br>
              <a:rPr lang="en-US" altLang="ko-KR" sz="1600" smtClean="0"/>
            </a:br>
            <a:endParaRPr lang="en-US" altLang="ko-KR" sz="1600" smtClean="0"/>
          </a:p>
          <a:p>
            <a:pPr marL="285750" indent="-285750">
              <a:buFont typeface="Wingdings" panose="05000000000000000000" pitchFamily="2" charset="2"/>
              <a:buChar char="§"/>
            </a:pPr>
            <a:r>
              <a:rPr lang="en-US" altLang="ko-KR" sz="1600"/>
              <a:t>Fluetd</a:t>
            </a:r>
            <a:r>
              <a:rPr lang="ko-KR" altLang="en-US" sz="1600"/>
              <a:t>에서 태그를 동적으로 </a:t>
            </a:r>
            <a:r>
              <a:rPr lang="ko-KR" altLang="en-US" sz="1600" smtClean="0"/>
              <a:t>변경하기</a:t>
            </a:r>
            <a:r>
              <a:rPr lang="en-US" altLang="ko-KR" sz="1600" smtClean="0"/>
              <a:t/>
            </a:r>
            <a:br>
              <a:rPr lang="en-US" altLang="ko-KR" sz="1600" smtClean="0"/>
            </a:br>
            <a:r>
              <a:rPr lang="en-US" altLang="ko-KR" sz="1600" smtClean="0"/>
              <a:t>http</a:t>
            </a:r>
            <a:r>
              <a:rPr lang="en-US" altLang="ko-KR" sz="1600"/>
              <a:t>://</a:t>
            </a:r>
            <a:r>
              <a:rPr lang="en-US" altLang="ko-KR" sz="1600" smtClean="0"/>
              <a:t>takashi-kun.hatenablog.com/entry/2013/12/23/190040</a:t>
            </a:r>
            <a:endParaRPr lang="ko-KR" altLang="en-US" sz="1600"/>
          </a:p>
        </p:txBody>
      </p:sp>
    </p:spTree>
    <p:extLst>
      <p:ext uri="{BB962C8B-B14F-4D97-AF65-F5344CB8AC3E}">
        <p14:creationId xmlns:p14="http://schemas.microsoft.com/office/powerpoint/2010/main" val="19853142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332656"/>
            <a:ext cx="4392488" cy="584775"/>
          </a:xfrm>
          <a:prstGeom prst="rect">
            <a:avLst/>
          </a:prstGeom>
          <a:noFill/>
        </p:spPr>
        <p:txBody>
          <a:bodyPr wrap="square" rtlCol="0">
            <a:spAutoFit/>
          </a:bodyPr>
          <a:lstStyle/>
          <a:p>
            <a:r>
              <a:rPr lang="ko-KR" altLang="en-US" sz="3200" b="1" smtClean="0"/>
              <a:t>참고</a:t>
            </a:r>
            <a:endParaRPr lang="ko-KR" altLang="en-US" sz="3200" b="1"/>
          </a:p>
        </p:txBody>
      </p:sp>
      <p:sp>
        <p:nvSpPr>
          <p:cNvPr id="3" name="TextBox 2"/>
          <p:cNvSpPr txBox="1"/>
          <p:nvPr/>
        </p:nvSpPr>
        <p:spPr>
          <a:xfrm>
            <a:off x="395536" y="1052736"/>
            <a:ext cx="8424936" cy="5232202"/>
          </a:xfrm>
          <a:prstGeom prst="rect">
            <a:avLst/>
          </a:prstGeom>
          <a:noFill/>
        </p:spPr>
        <p:txBody>
          <a:bodyPr wrap="square" rtlCol="0">
            <a:spAutoFit/>
          </a:bodyPr>
          <a:lstStyle/>
          <a:p>
            <a:pPr marL="285750" indent="-285750">
              <a:buFont typeface="Wingdings" panose="05000000000000000000" pitchFamily="2" charset="2"/>
              <a:buChar char="§"/>
            </a:pPr>
            <a:r>
              <a:rPr lang="en-US" altLang="ko-KR" sz="1600"/>
              <a:t>(</a:t>
            </a:r>
            <a:r>
              <a:rPr lang="ko-KR" altLang="en-US" sz="1600"/>
              <a:t>일어</a:t>
            </a:r>
            <a:r>
              <a:rPr lang="en-US" altLang="ko-KR" sz="1600"/>
              <a:t>)fluentd</a:t>
            </a:r>
            <a:r>
              <a:rPr lang="ko-KR" altLang="en-US" sz="1600"/>
              <a:t>와 유명한 플러그인 </a:t>
            </a:r>
            <a:r>
              <a:rPr lang="ko-KR" altLang="en-US" sz="1600"/>
              <a:t>인스톨 </a:t>
            </a:r>
            <a:r>
              <a:rPr lang="en-US" altLang="ko-KR" sz="1600" smtClean="0"/>
              <a:t/>
            </a:r>
            <a:br>
              <a:rPr lang="en-US" altLang="ko-KR" sz="1600" smtClean="0"/>
            </a:br>
            <a:r>
              <a:rPr lang="en-US" altLang="ko-KR" sz="1600" smtClean="0"/>
              <a:t>http</a:t>
            </a:r>
            <a:r>
              <a:rPr lang="en-US" altLang="ko-KR" sz="1600"/>
              <a:t>://www.atmarkit.co.jp/ait/articles/1403/05/news012.html</a:t>
            </a:r>
          </a:p>
          <a:p>
            <a:pPr marL="285750" indent="-285750">
              <a:buFont typeface="Wingdings" panose="05000000000000000000" pitchFamily="2" charset="2"/>
              <a:buChar char="§"/>
            </a:pPr>
            <a:endParaRPr lang="en-US" altLang="ko-KR" sz="1600" smtClean="0"/>
          </a:p>
          <a:p>
            <a:pPr marL="285750" indent="-285750">
              <a:buFont typeface="Wingdings" panose="05000000000000000000" pitchFamily="2" charset="2"/>
              <a:buChar char="§"/>
            </a:pPr>
            <a:r>
              <a:rPr lang="en-US" altLang="ko-KR" sz="1600"/>
              <a:t>(</a:t>
            </a:r>
            <a:r>
              <a:rPr lang="ko-KR" altLang="en-US" sz="1600"/>
              <a:t>일어</a:t>
            </a:r>
            <a:r>
              <a:rPr lang="en-US" altLang="ko-KR" sz="1600"/>
              <a:t>)</a:t>
            </a:r>
            <a:r>
              <a:rPr lang="ko-KR" altLang="en-US" sz="1600"/>
              <a:t>플러그인의 </a:t>
            </a:r>
            <a:r>
              <a:rPr lang="ko-KR" altLang="en-US" sz="1600"/>
              <a:t>설정 </a:t>
            </a:r>
            <a:r>
              <a:rPr lang="ko-KR" altLang="en-US" sz="1600" smtClean="0"/>
              <a:t>설명</a:t>
            </a:r>
            <a:r>
              <a:rPr lang="en-US" altLang="ko-KR" sz="1600" smtClean="0"/>
              <a:t/>
            </a:r>
            <a:br>
              <a:rPr lang="en-US" altLang="ko-KR" sz="1600" smtClean="0"/>
            </a:br>
            <a:r>
              <a:rPr lang="en-US" altLang="ko-KR" sz="1600" smtClean="0"/>
              <a:t>http</a:t>
            </a:r>
            <a:r>
              <a:rPr lang="en-US" altLang="ko-KR" sz="1600"/>
              <a:t>://</a:t>
            </a:r>
            <a:r>
              <a:rPr lang="en-US" altLang="ko-KR" sz="1600" smtClean="0"/>
              <a:t>blog.excale.net/index.php/archives/1704</a:t>
            </a:r>
          </a:p>
          <a:p>
            <a:pPr marL="285750" indent="-285750">
              <a:buFont typeface="Wingdings" panose="05000000000000000000" pitchFamily="2" charset="2"/>
              <a:buChar char="§"/>
            </a:pPr>
            <a:endParaRPr lang="en-US" altLang="ko-KR" sz="1600" smtClean="0"/>
          </a:p>
          <a:p>
            <a:pPr marL="285750" indent="-285750">
              <a:buFont typeface="Wingdings" panose="05000000000000000000" pitchFamily="2" charset="2"/>
              <a:buChar char="§"/>
            </a:pPr>
            <a:r>
              <a:rPr lang="en-US" altLang="ko-KR" sz="1600"/>
              <a:t>(</a:t>
            </a:r>
            <a:r>
              <a:rPr lang="ko-KR" altLang="en-US" sz="1600"/>
              <a:t>일어</a:t>
            </a:r>
            <a:r>
              <a:rPr lang="en-US" altLang="ko-KR" sz="1600"/>
              <a:t>)fluentd forward </a:t>
            </a:r>
            <a:r>
              <a:rPr lang="ko-KR" altLang="en-US" sz="1600"/>
              <a:t>설정 </a:t>
            </a:r>
            <a:r>
              <a:rPr lang="ko-KR" altLang="en-US" sz="1600" smtClean="0"/>
              <a:t>모음</a:t>
            </a:r>
            <a:r>
              <a:rPr lang="en-US" altLang="ko-KR" sz="1600" smtClean="0"/>
              <a:t/>
            </a:r>
            <a:br>
              <a:rPr lang="en-US" altLang="ko-KR" sz="1600" smtClean="0"/>
            </a:br>
            <a:r>
              <a:rPr lang="en-US" altLang="ko-KR" sz="1600" smtClean="0"/>
              <a:t>http</a:t>
            </a:r>
            <a:r>
              <a:rPr lang="en-US" altLang="ko-KR" sz="1600"/>
              <a:t>://</a:t>
            </a:r>
            <a:r>
              <a:rPr lang="en-US" altLang="ko-KR" sz="1600" smtClean="0"/>
              <a:t>blog.excale.net/index.php/archives/1997</a:t>
            </a:r>
            <a:br>
              <a:rPr lang="en-US" altLang="ko-KR" sz="1600" smtClean="0"/>
            </a:br>
            <a:endParaRPr lang="en-US" altLang="ko-KR" sz="1600"/>
          </a:p>
          <a:p>
            <a:pPr marL="285750" indent="-285750">
              <a:buFont typeface="Wingdings" panose="05000000000000000000" pitchFamily="2" charset="2"/>
              <a:buChar char="§"/>
            </a:pPr>
            <a:r>
              <a:rPr lang="en-US" altLang="ko-KR" sz="1600" smtClean="0"/>
              <a:t>(</a:t>
            </a:r>
            <a:r>
              <a:rPr lang="ko-KR" altLang="en-US" sz="1600"/>
              <a:t>일어</a:t>
            </a:r>
            <a:r>
              <a:rPr lang="en-US" altLang="ko-KR" sz="1600"/>
              <a:t>)Fluentd</a:t>
            </a:r>
            <a:r>
              <a:rPr lang="ko-KR" altLang="en-US" sz="1600"/>
              <a:t>와 </a:t>
            </a:r>
            <a:r>
              <a:rPr lang="en-US" altLang="ko-KR" sz="1600"/>
              <a:t>Redshift</a:t>
            </a:r>
            <a:r>
              <a:rPr lang="ko-KR" altLang="en-US" sz="1600"/>
              <a:t>의 멋진 </a:t>
            </a:r>
            <a:r>
              <a:rPr lang="ko-KR" altLang="en-US" sz="1600" smtClean="0"/>
              <a:t>관계</a:t>
            </a:r>
            <a:r>
              <a:rPr lang="en-US" altLang="ko-KR" sz="1600" smtClean="0"/>
              <a:t/>
            </a:r>
            <a:br>
              <a:rPr lang="en-US" altLang="ko-KR" sz="1600" smtClean="0"/>
            </a:br>
            <a:r>
              <a:rPr lang="en-US" altLang="ko-KR" sz="1600" smtClean="0"/>
              <a:t>http</a:t>
            </a:r>
            <a:r>
              <a:rPr lang="en-US" altLang="ko-KR" sz="1600"/>
              <a:t>://</a:t>
            </a:r>
            <a:r>
              <a:rPr lang="en-US" altLang="ko-KR" sz="1600" smtClean="0"/>
              <a:t>www.slideshare.net/moaikids/fluentdredshift</a:t>
            </a:r>
            <a:br>
              <a:rPr lang="en-US" altLang="ko-KR" sz="1600" smtClean="0"/>
            </a:br>
            <a:endParaRPr lang="en-US" altLang="ko-KR" sz="1600" smtClean="0"/>
          </a:p>
          <a:p>
            <a:pPr marL="285750" indent="-285750">
              <a:buFont typeface="Wingdings" panose="05000000000000000000" pitchFamily="2" charset="2"/>
              <a:buChar char="§"/>
            </a:pPr>
            <a:r>
              <a:rPr lang="en-US" altLang="ko-KR" sz="1600" smtClean="0"/>
              <a:t>Fluentd </a:t>
            </a:r>
            <a:r>
              <a:rPr lang="en-US" altLang="ko-KR" sz="1600"/>
              <a:t>loves </a:t>
            </a:r>
            <a:r>
              <a:rPr lang="en-US" altLang="ko-KR" sz="1600" smtClean="0"/>
              <a:t>MongoDB</a:t>
            </a:r>
            <a:br>
              <a:rPr lang="en-US" altLang="ko-KR" sz="1600" smtClean="0"/>
            </a:br>
            <a:r>
              <a:rPr lang="en-US" altLang="ko-KR" sz="1400" smtClean="0"/>
              <a:t>http</a:t>
            </a:r>
            <a:r>
              <a:rPr lang="en-US" altLang="ko-KR" sz="1400"/>
              <a:t>://www.slideshare.net/treasure-data/fluentd-loves-mongodb-at-mongosv-july172012</a:t>
            </a:r>
            <a:r>
              <a:rPr lang="en-US" altLang="ko-KR" sz="1600"/>
              <a:t/>
            </a:r>
            <a:br>
              <a:rPr lang="en-US" altLang="ko-KR" sz="1600"/>
            </a:br>
            <a:endParaRPr lang="en-US" altLang="ko-KR" sz="1600" smtClean="0"/>
          </a:p>
          <a:p>
            <a:pPr marL="285750" indent="-285750">
              <a:buFont typeface="Wingdings" panose="05000000000000000000" pitchFamily="2" charset="2"/>
              <a:buChar char="§"/>
            </a:pPr>
            <a:r>
              <a:rPr lang="en-US" altLang="ko-KR" sz="1600" smtClean="0"/>
              <a:t>Fluentd </a:t>
            </a:r>
            <a:r>
              <a:rPr lang="en-US" altLang="ko-KR" sz="1600"/>
              <a:t>plugins </a:t>
            </a:r>
            <a:r>
              <a:rPr lang="en-US" altLang="ko-KR" sz="1600" smtClean="0"/>
              <a:t/>
            </a:r>
            <a:br>
              <a:rPr lang="en-US" altLang="ko-KR" sz="1600" smtClean="0"/>
            </a:br>
            <a:r>
              <a:rPr lang="en-US" altLang="ko-KR" sz="1600" smtClean="0"/>
              <a:t>http</a:t>
            </a:r>
            <a:r>
              <a:rPr lang="en-US" altLang="ko-KR" sz="1600"/>
              <a:t>://blog.1q77.com/2013/12/fluentd-plugins</a:t>
            </a:r>
            <a:r>
              <a:rPr lang="en-US" altLang="ko-KR" sz="1600" smtClean="0"/>
              <a:t>/</a:t>
            </a:r>
          </a:p>
          <a:p>
            <a:pPr marL="285750" indent="-285750">
              <a:buFont typeface="Wingdings" panose="05000000000000000000" pitchFamily="2" charset="2"/>
              <a:buChar char="§"/>
            </a:pPr>
            <a:endParaRPr lang="en-US" altLang="ko-KR" sz="1600"/>
          </a:p>
          <a:p>
            <a:pPr marL="285750" indent="-285750">
              <a:buFont typeface="Wingdings" panose="05000000000000000000" pitchFamily="2" charset="2"/>
              <a:buChar char="§"/>
            </a:pPr>
            <a:r>
              <a:rPr lang="en-US" altLang="ko-KR" sz="1600"/>
              <a:t>Fluentd</a:t>
            </a:r>
            <a:r>
              <a:rPr lang="ko-KR" altLang="en-US" sz="1600"/>
              <a:t>와 </a:t>
            </a:r>
            <a:r>
              <a:rPr lang="en-US" altLang="ko-KR" sz="1600"/>
              <a:t>MongoDB</a:t>
            </a:r>
            <a:r>
              <a:rPr lang="ko-KR" altLang="en-US" sz="1600"/>
              <a:t>를 사용해서 실시간 </a:t>
            </a:r>
            <a:r>
              <a:rPr lang="ko-KR" altLang="en-US" sz="1600" smtClean="0"/>
              <a:t>로깅하기</a:t>
            </a:r>
            <a:r>
              <a:rPr lang="en-US" altLang="ko-KR" sz="1600" smtClean="0"/>
              <a:t/>
            </a:r>
            <a:br>
              <a:rPr lang="en-US" altLang="ko-KR" sz="1600" smtClean="0"/>
            </a:br>
            <a:r>
              <a:rPr lang="en-US" altLang="ko-KR" sz="1600" smtClean="0"/>
              <a:t>http</a:t>
            </a:r>
            <a:r>
              <a:rPr lang="en-US" altLang="ko-KR" sz="1600"/>
              <a:t>://</a:t>
            </a:r>
            <a:r>
              <a:rPr lang="en-US" altLang="ko-KR" sz="1600" smtClean="0"/>
              <a:t>before30.tistory.com/177</a:t>
            </a:r>
            <a:br>
              <a:rPr lang="en-US" altLang="ko-KR" sz="1600" smtClean="0"/>
            </a:br>
            <a:endParaRPr lang="en-US" altLang="ko-KR" sz="1600" smtClean="0"/>
          </a:p>
        </p:txBody>
      </p:sp>
    </p:spTree>
    <p:extLst>
      <p:ext uri="{BB962C8B-B14F-4D97-AF65-F5344CB8AC3E}">
        <p14:creationId xmlns:p14="http://schemas.microsoft.com/office/powerpoint/2010/main" val="313278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332656"/>
            <a:ext cx="4392488" cy="584775"/>
          </a:xfrm>
          <a:prstGeom prst="rect">
            <a:avLst/>
          </a:prstGeom>
          <a:noFill/>
        </p:spPr>
        <p:txBody>
          <a:bodyPr wrap="square" rtlCol="0">
            <a:spAutoFit/>
          </a:bodyPr>
          <a:lstStyle/>
          <a:p>
            <a:r>
              <a:rPr lang="ko-KR" altLang="en-US" sz="3200" b="1" smtClean="0"/>
              <a:t>참고</a:t>
            </a:r>
            <a:endParaRPr lang="ko-KR" altLang="en-US" sz="3200" b="1"/>
          </a:p>
        </p:txBody>
      </p:sp>
      <p:sp>
        <p:nvSpPr>
          <p:cNvPr id="3" name="TextBox 2"/>
          <p:cNvSpPr txBox="1"/>
          <p:nvPr/>
        </p:nvSpPr>
        <p:spPr>
          <a:xfrm>
            <a:off x="395536" y="1052736"/>
            <a:ext cx="8424936" cy="5262979"/>
          </a:xfrm>
          <a:prstGeom prst="rect">
            <a:avLst/>
          </a:prstGeom>
          <a:noFill/>
        </p:spPr>
        <p:txBody>
          <a:bodyPr wrap="square" rtlCol="0">
            <a:spAutoFit/>
          </a:bodyPr>
          <a:lstStyle/>
          <a:p>
            <a:pPr marL="285750" indent="-285750">
              <a:buFont typeface="Wingdings" panose="05000000000000000000" pitchFamily="2" charset="2"/>
              <a:buChar char="§"/>
            </a:pPr>
            <a:r>
              <a:rPr lang="en-US" altLang="ko-KR" sz="1600"/>
              <a:t>(</a:t>
            </a:r>
            <a:r>
              <a:rPr lang="ko-KR" altLang="en-US" sz="1600"/>
              <a:t>일어</a:t>
            </a:r>
            <a:r>
              <a:rPr lang="en-US" altLang="ko-KR" sz="1600"/>
              <a:t>)</a:t>
            </a:r>
            <a:r>
              <a:rPr lang="ko-KR" altLang="en-US" sz="1600"/>
              <a:t>네트워크 감시에 사용할 수 있는 </a:t>
            </a:r>
            <a:r>
              <a:rPr lang="en-US" altLang="ko-KR" sz="1600"/>
              <a:t>fluent-plugin-network-probe</a:t>
            </a:r>
            <a:br>
              <a:rPr lang="en-US" altLang="ko-KR" sz="1600"/>
            </a:br>
            <a:r>
              <a:rPr lang="en-US" altLang="ko-KR" sz="1600"/>
              <a:t>http://blog.udcp.net/2013/12/05/fluent-plugin-network-probe/</a:t>
            </a:r>
            <a:br>
              <a:rPr lang="en-US" altLang="ko-KR" sz="1600"/>
            </a:br>
            <a:endParaRPr lang="en-US" altLang="ko-KR" sz="1600"/>
          </a:p>
          <a:p>
            <a:pPr marL="285750" indent="-285750">
              <a:buFont typeface="Wingdings" panose="05000000000000000000" pitchFamily="2" charset="2"/>
              <a:buChar char="§"/>
            </a:pPr>
            <a:r>
              <a:rPr lang="ko-KR" altLang="en-US" sz="1600"/>
              <a:t>데이터 갱신 이력을 </a:t>
            </a:r>
            <a:r>
              <a:rPr lang="en-US" altLang="ko-KR" sz="1600"/>
              <a:t>RDBMS</a:t>
            </a:r>
            <a:r>
              <a:rPr lang="ko-KR" altLang="en-US" sz="1600"/>
              <a:t>에서 </a:t>
            </a:r>
            <a:r>
              <a:rPr lang="en-US" altLang="ko-KR" sz="1600"/>
              <a:t>fluentd</a:t>
            </a:r>
            <a:r>
              <a:rPr lang="ko-KR" altLang="en-US" sz="1600"/>
              <a:t>에 보내는 </a:t>
            </a:r>
            <a:r>
              <a:rPr lang="en-US" altLang="ko-KR" sz="1600"/>
              <a:t>fluent-plugin-sql </a:t>
            </a:r>
            <a:br>
              <a:rPr lang="en-US" altLang="ko-KR" sz="1600"/>
            </a:br>
            <a:r>
              <a:rPr lang="en-US" altLang="ko-KR" sz="1600"/>
              <a:t>http://frsyuki.hatenablog.com/entry/2013/12/09/111600</a:t>
            </a:r>
            <a:r>
              <a:rPr lang="en-US" altLang="ko-KR" sz="1600"/>
              <a:t/>
            </a:r>
            <a:br>
              <a:rPr lang="en-US" altLang="ko-KR" sz="1600"/>
            </a:br>
            <a:endParaRPr lang="en-US" altLang="ko-KR" sz="1600" smtClean="0"/>
          </a:p>
          <a:p>
            <a:pPr marL="285750" indent="-285750">
              <a:buFont typeface="Wingdings" panose="05000000000000000000" pitchFamily="2" charset="2"/>
              <a:buChar char="§"/>
            </a:pPr>
            <a:r>
              <a:rPr lang="en-US" altLang="ko-KR" sz="1600" smtClean="0"/>
              <a:t>fluent-plugin-redis-publish </a:t>
            </a:r>
            <a:r>
              <a:rPr lang="ko-KR" altLang="en-US" sz="1600"/>
              <a:t>소개</a:t>
            </a:r>
            <a:r>
              <a:rPr lang="en-US" altLang="ko-KR" sz="1600"/>
              <a:t/>
            </a:r>
            <a:br>
              <a:rPr lang="en-US" altLang="ko-KR" sz="1600"/>
            </a:br>
            <a:r>
              <a:rPr lang="en-US" altLang="ko-KR" sz="1600"/>
              <a:t>http://beatsync.net/main/log20131218.html</a:t>
            </a:r>
            <a:r>
              <a:rPr lang="en-US" altLang="ko-KR" sz="1600"/>
              <a:t/>
            </a:r>
            <a:br>
              <a:rPr lang="en-US" altLang="ko-KR" sz="1600"/>
            </a:br>
            <a:endParaRPr lang="en-US" altLang="ko-KR" sz="1600" smtClean="0"/>
          </a:p>
          <a:p>
            <a:pPr marL="285750" indent="-285750">
              <a:buFont typeface="Wingdings" panose="05000000000000000000" pitchFamily="2" charset="2"/>
              <a:buChar char="§"/>
            </a:pPr>
            <a:r>
              <a:rPr lang="en-US" altLang="ko-KR" sz="1600" smtClean="0"/>
              <a:t>fluent-plugin-norikra</a:t>
            </a:r>
            <a:r>
              <a:rPr lang="en-US" altLang="ko-KR" sz="1600"/>
              <a:t/>
            </a:r>
            <a:br>
              <a:rPr lang="en-US" altLang="ko-KR" sz="1600"/>
            </a:br>
            <a:r>
              <a:rPr lang="en-US" altLang="ko-KR" sz="1600"/>
              <a:t>http://www.slideshare.net/tagomoris/fluentpluginnorikra-fluentdcasual</a:t>
            </a:r>
          </a:p>
          <a:p>
            <a:pPr marL="285750" indent="-285750">
              <a:buFont typeface="Wingdings" panose="05000000000000000000" pitchFamily="2" charset="2"/>
              <a:buChar char="§"/>
            </a:pPr>
            <a:endParaRPr lang="en-US" altLang="ko-KR" sz="1600" smtClean="0"/>
          </a:p>
          <a:p>
            <a:pPr marL="285750" indent="-285750">
              <a:buFont typeface="Wingdings" panose="05000000000000000000" pitchFamily="2" charset="2"/>
              <a:buChar char="§"/>
            </a:pPr>
            <a:r>
              <a:rPr lang="en-US" altLang="ko-KR" sz="1600"/>
              <a:t>(</a:t>
            </a:r>
            <a:r>
              <a:rPr lang="ko-KR" altLang="en-US" sz="1600"/>
              <a:t>일어</a:t>
            </a:r>
            <a:r>
              <a:rPr lang="en-US" altLang="ko-KR" sz="1600"/>
              <a:t>)Norikra+Fluentd</a:t>
            </a:r>
            <a:r>
              <a:rPr lang="ko-KR" altLang="en-US" sz="1600"/>
              <a:t>로 </a:t>
            </a:r>
            <a:r>
              <a:rPr lang="en-US" altLang="ko-KR" sz="1600"/>
              <a:t>DoS </a:t>
            </a:r>
            <a:r>
              <a:rPr lang="ko-KR" altLang="en-US" sz="1600"/>
              <a:t>공격을 블럭하는 기능을 </a:t>
            </a:r>
            <a:r>
              <a:rPr lang="ko-KR" altLang="en-US" sz="1600"/>
              <a:t>만들어 </a:t>
            </a:r>
            <a:r>
              <a:rPr lang="ko-KR" altLang="en-US" sz="1600" smtClean="0"/>
              <a:t>보자</a:t>
            </a:r>
            <a:r>
              <a:rPr lang="en-US" altLang="ko-KR" sz="1600" smtClean="0"/>
              <a:t/>
            </a:r>
            <a:br>
              <a:rPr lang="en-US" altLang="ko-KR" sz="1600" smtClean="0"/>
            </a:br>
            <a:r>
              <a:rPr lang="en-US" altLang="ko-KR" sz="1600" smtClean="0"/>
              <a:t>http</a:t>
            </a:r>
            <a:r>
              <a:rPr lang="en-US" altLang="ko-KR" sz="1600"/>
              <a:t>://</a:t>
            </a:r>
            <a:r>
              <a:rPr lang="en-US" altLang="ko-KR" sz="1600"/>
              <a:t>dev.classmethod.jp/cloud/aws/block_dos_attack_by_norikra</a:t>
            </a:r>
            <a:r>
              <a:rPr lang="en-US" altLang="ko-KR" sz="1600" smtClean="0"/>
              <a:t>/</a:t>
            </a:r>
          </a:p>
          <a:p>
            <a:pPr marL="285750" indent="-285750">
              <a:buFont typeface="Wingdings" panose="05000000000000000000" pitchFamily="2" charset="2"/>
              <a:buChar char="§"/>
            </a:pPr>
            <a:endParaRPr lang="en-US" altLang="ko-KR" sz="1600"/>
          </a:p>
          <a:p>
            <a:pPr marL="285750" indent="-285750">
              <a:buFont typeface="Wingdings" panose="05000000000000000000" pitchFamily="2" charset="2"/>
              <a:buChar char="§"/>
            </a:pPr>
            <a:r>
              <a:rPr lang="en-US" altLang="ko-KR" sz="1600"/>
              <a:t>(</a:t>
            </a:r>
            <a:r>
              <a:rPr lang="ko-KR" altLang="en-US" sz="1600"/>
              <a:t>일어</a:t>
            </a:r>
            <a:r>
              <a:rPr lang="en-US" altLang="ko-KR" sz="1600"/>
              <a:t>)Fluentd </a:t>
            </a:r>
            <a:r>
              <a:rPr lang="ko-KR" altLang="en-US" sz="1600"/>
              <a:t>베이스의 미들웨어 </a:t>
            </a:r>
            <a:r>
              <a:rPr lang="en-US" altLang="ko-KR" sz="1600"/>
              <a:t>"Yamabiko"</a:t>
            </a:r>
            <a:r>
              <a:rPr lang="ko-KR" altLang="en-US" sz="1600"/>
              <a:t>로 </a:t>
            </a:r>
            <a:r>
              <a:rPr lang="en-US" altLang="ko-KR" sz="1600"/>
              <a:t>MySQL</a:t>
            </a:r>
            <a:r>
              <a:rPr lang="ko-KR" altLang="en-US" sz="1600"/>
              <a:t>의 테이블을 </a:t>
            </a:r>
            <a:r>
              <a:rPr lang="en-US" altLang="ko-KR" sz="1600"/>
              <a:t>Elasticsearch</a:t>
            </a:r>
            <a:r>
              <a:rPr lang="ko-KR" altLang="en-US" sz="1600"/>
              <a:t>에 </a:t>
            </a:r>
            <a:r>
              <a:rPr lang="ko-KR" altLang="en-US" sz="1600"/>
              <a:t>레플리케이트 </a:t>
            </a:r>
            <a:r>
              <a:rPr lang="ko-KR" altLang="en-US" sz="1600" smtClean="0"/>
              <a:t>이야기</a:t>
            </a:r>
            <a:r>
              <a:rPr lang="en-US" altLang="ko-KR" sz="1600" smtClean="0"/>
              <a:t/>
            </a:r>
            <a:br>
              <a:rPr lang="en-US" altLang="ko-KR" sz="1600" smtClean="0"/>
            </a:br>
            <a:r>
              <a:rPr lang="en-US" altLang="ko-KR" sz="1600" smtClean="0"/>
              <a:t>http</a:t>
            </a:r>
            <a:r>
              <a:rPr lang="en-US" altLang="ko-KR" sz="1600"/>
              <a:t>://</a:t>
            </a:r>
            <a:r>
              <a:rPr lang="en-US" altLang="ko-KR" sz="1600" smtClean="0"/>
              <a:t>www.slideshare.net/y-ken/yamabiko-replicate-mysql-table-to-elasticsearch</a:t>
            </a:r>
            <a:br>
              <a:rPr lang="en-US" altLang="ko-KR" sz="1600" smtClean="0"/>
            </a:br>
            <a:endParaRPr lang="en-US" altLang="ko-KR" sz="1600" smtClean="0"/>
          </a:p>
          <a:p>
            <a:pPr marL="285750" indent="-285750">
              <a:buFont typeface="Wingdings" panose="05000000000000000000" pitchFamily="2" charset="2"/>
              <a:buChar char="§"/>
            </a:pPr>
            <a:r>
              <a:rPr lang="en-US" altLang="ko-KR" sz="1600"/>
              <a:t>(</a:t>
            </a:r>
            <a:r>
              <a:rPr lang="ko-KR" altLang="en-US" sz="1600"/>
              <a:t>일어</a:t>
            </a:r>
            <a:r>
              <a:rPr lang="en-US" altLang="ko-KR" sz="1600"/>
              <a:t>)Output</a:t>
            </a:r>
            <a:r>
              <a:rPr lang="ko-KR" altLang="en-US" sz="1600"/>
              <a:t>과 </a:t>
            </a:r>
            <a:r>
              <a:rPr lang="en-US" altLang="ko-KR" sz="1600"/>
              <a:t>BufferedOutput </a:t>
            </a:r>
            <a:r>
              <a:rPr lang="ko-KR" altLang="en-US" sz="1600"/>
              <a:t>사이의 </a:t>
            </a:r>
            <a:r>
              <a:rPr lang="ko-KR" altLang="en-US" sz="1600"/>
              <a:t>무엇인가</a:t>
            </a:r>
            <a:r>
              <a:rPr lang="en-US" altLang="ko-KR" sz="1600" smtClean="0"/>
              <a:t>...</a:t>
            </a:r>
            <a:br>
              <a:rPr lang="en-US" altLang="ko-KR" sz="1600" smtClean="0"/>
            </a:br>
            <a:r>
              <a:rPr lang="en-US" altLang="ko-KR" sz="1600" smtClean="0"/>
              <a:t>https</a:t>
            </a:r>
            <a:r>
              <a:rPr lang="en-US" altLang="ko-KR" sz="1600"/>
              <a:t>://speakerdeck.com/kazegusuri/outputtobufferedoutputfalsejian-falsehe-ka</a:t>
            </a:r>
            <a:endParaRPr lang="en-US" altLang="ko-KR" sz="1600"/>
          </a:p>
        </p:txBody>
      </p:sp>
    </p:spTree>
    <p:extLst>
      <p:ext uri="{BB962C8B-B14F-4D97-AF65-F5344CB8AC3E}">
        <p14:creationId xmlns:p14="http://schemas.microsoft.com/office/powerpoint/2010/main" val="17504574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332656"/>
            <a:ext cx="4392488" cy="584775"/>
          </a:xfrm>
          <a:prstGeom prst="rect">
            <a:avLst/>
          </a:prstGeom>
          <a:noFill/>
        </p:spPr>
        <p:txBody>
          <a:bodyPr wrap="square" rtlCol="0">
            <a:spAutoFit/>
          </a:bodyPr>
          <a:lstStyle/>
          <a:p>
            <a:r>
              <a:rPr lang="ko-KR" altLang="en-US" sz="3200" b="1" smtClean="0"/>
              <a:t>참고</a:t>
            </a:r>
            <a:endParaRPr lang="ko-KR" altLang="en-US" sz="3200" b="1"/>
          </a:p>
        </p:txBody>
      </p:sp>
      <p:sp>
        <p:nvSpPr>
          <p:cNvPr id="3" name="TextBox 2"/>
          <p:cNvSpPr txBox="1"/>
          <p:nvPr/>
        </p:nvSpPr>
        <p:spPr>
          <a:xfrm>
            <a:off x="395536" y="1052736"/>
            <a:ext cx="8424936" cy="5262979"/>
          </a:xfrm>
          <a:prstGeom prst="rect">
            <a:avLst/>
          </a:prstGeom>
          <a:noFill/>
        </p:spPr>
        <p:txBody>
          <a:bodyPr wrap="square" rtlCol="0">
            <a:spAutoFit/>
          </a:bodyPr>
          <a:lstStyle/>
          <a:p>
            <a:pPr marL="285750" indent="-285750">
              <a:buFont typeface="Wingdings" panose="05000000000000000000" pitchFamily="2" charset="2"/>
              <a:buChar char="§"/>
            </a:pPr>
            <a:r>
              <a:rPr lang="en-US" altLang="ko-KR" sz="1600" smtClean="0"/>
              <a:t>(</a:t>
            </a:r>
            <a:r>
              <a:rPr lang="ko-KR" altLang="en-US" sz="1600" smtClean="0"/>
              <a:t>일어</a:t>
            </a:r>
            <a:r>
              <a:rPr lang="en-US" altLang="ko-KR" sz="1600" smtClean="0"/>
              <a:t>)GREE </a:t>
            </a:r>
            <a:r>
              <a:rPr lang="ko-KR" altLang="en-US" sz="1600" smtClean="0"/>
              <a:t>개발자가 물어본 </a:t>
            </a:r>
            <a:r>
              <a:rPr lang="en-US" altLang="ko-KR" sz="1600" smtClean="0"/>
              <a:t>fluentd</a:t>
            </a:r>
            <a:r>
              <a:rPr lang="ko-KR" altLang="en-US" sz="1600" smtClean="0"/>
              <a:t>의 신기능과 </a:t>
            </a:r>
            <a:r>
              <a:rPr lang="en-US" altLang="ko-KR" sz="1600" smtClean="0"/>
              <a:t>Treasure Data</a:t>
            </a:r>
            <a:r>
              <a:rPr lang="ko-KR" altLang="en-US" sz="1600" smtClean="0"/>
              <a:t>의 古橋氏의 야심</a:t>
            </a:r>
            <a:r>
              <a:rPr lang="en-US" altLang="ko-KR" sz="1600" smtClean="0"/>
              <a:t/>
            </a:r>
            <a:br>
              <a:rPr lang="en-US" altLang="ko-KR" sz="1600" smtClean="0"/>
            </a:br>
            <a:r>
              <a:rPr lang="en-US" altLang="ko-KR" sz="1600" smtClean="0"/>
              <a:t>http://www.atmarkit.co.jp/ait/articles/1310/07/news010.html </a:t>
            </a:r>
            <a:br>
              <a:rPr lang="en-US" altLang="ko-KR" sz="1600" smtClean="0"/>
            </a:br>
            <a:endParaRPr lang="en-US" altLang="ko-KR" sz="1600" smtClean="0"/>
          </a:p>
          <a:p>
            <a:pPr marL="285750" indent="-285750">
              <a:buFont typeface="Wingdings" panose="05000000000000000000" pitchFamily="2" charset="2"/>
              <a:buChar char="§"/>
            </a:pPr>
            <a:r>
              <a:rPr lang="en-US" altLang="ko-KR" sz="1600" smtClean="0"/>
              <a:t>(</a:t>
            </a:r>
            <a:r>
              <a:rPr lang="ko-KR" altLang="en-US" sz="1600"/>
              <a:t>일어</a:t>
            </a:r>
            <a:r>
              <a:rPr lang="en-US" altLang="ko-KR" sz="1600" smtClean="0"/>
              <a:t>)CloudFormation</a:t>
            </a:r>
            <a:r>
              <a:rPr lang="ko-KR" altLang="en-US" sz="1600" smtClean="0"/>
              <a:t>에서 </a:t>
            </a:r>
            <a:r>
              <a:rPr lang="en-US" altLang="ko-KR" sz="1600" smtClean="0"/>
              <a:t>fluentd </a:t>
            </a:r>
            <a:r>
              <a:rPr lang="ko-KR" altLang="en-US" sz="1600" smtClean="0"/>
              <a:t>서버를 한방으로 구축</a:t>
            </a:r>
            <a:r>
              <a:rPr lang="en-US" altLang="ja-JP" sz="1600" smtClean="0"/>
              <a:t/>
            </a:r>
            <a:br>
              <a:rPr lang="en-US" altLang="ja-JP" sz="1600" smtClean="0"/>
            </a:br>
            <a:r>
              <a:rPr lang="en-US" altLang="ko-KR" sz="1600" smtClean="0"/>
              <a:t>http</a:t>
            </a:r>
            <a:r>
              <a:rPr lang="en-US" altLang="ko-KR" sz="1600"/>
              <a:t>://dev.classmethod.jp/cloud/aws/cfn-template-for-fluentd</a:t>
            </a:r>
            <a:r>
              <a:rPr lang="en-US" altLang="ko-KR" sz="1600" smtClean="0"/>
              <a:t>/</a:t>
            </a:r>
            <a:br>
              <a:rPr lang="en-US" altLang="ko-KR" sz="1600" smtClean="0"/>
            </a:br>
            <a:endParaRPr lang="en-US" altLang="ko-KR" sz="1600" smtClean="0"/>
          </a:p>
          <a:p>
            <a:pPr marL="285750" indent="-285750">
              <a:buFont typeface="Wingdings" panose="05000000000000000000" pitchFamily="2" charset="2"/>
              <a:buChar char="§"/>
            </a:pPr>
            <a:r>
              <a:rPr lang="ko-KR" altLang="en-US" sz="1600"/>
              <a:t>샘플 로그를 만들어 주는 </a:t>
            </a:r>
            <a:r>
              <a:rPr lang="en-US" altLang="ko-KR" sz="1600"/>
              <a:t>dummer</a:t>
            </a:r>
            <a:r>
              <a:rPr lang="ko-KR" altLang="en-US" sz="1600"/>
              <a:t>에 </a:t>
            </a:r>
            <a:r>
              <a:rPr lang="ko-KR" altLang="en-US" sz="1600" smtClean="0"/>
              <a:t>대해</a:t>
            </a:r>
            <a:r>
              <a:rPr lang="en-US" altLang="ko-KR" sz="1600" smtClean="0"/>
              <a:t/>
            </a:r>
            <a:br>
              <a:rPr lang="en-US" altLang="ko-KR" sz="1600" smtClean="0"/>
            </a:br>
            <a:r>
              <a:rPr lang="en-US" altLang="ko-KR" sz="1600" smtClean="0"/>
              <a:t>http</a:t>
            </a:r>
            <a:r>
              <a:rPr lang="en-US" altLang="ko-KR" sz="1600"/>
              <a:t>://</a:t>
            </a:r>
            <a:r>
              <a:rPr lang="en-US" altLang="ko-KR" sz="1600" smtClean="0"/>
              <a:t>qiita.com/sonots/items/750da77a18e62852a02f</a:t>
            </a:r>
            <a:br>
              <a:rPr lang="en-US" altLang="ko-KR" sz="1600" smtClean="0"/>
            </a:br>
            <a:endParaRPr lang="en-US" altLang="ko-KR" sz="1600" smtClean="0"/>
          </a:p>
          <a:p>
            <a:pPr marL="285750" indent="-285750">
              <a:buFont typeface="Wingdings" panose="05000000000000000000" pitchFamily="2" charset="2"/>
              <a:buChar char="§"/>
            </a:pPr>
            <a:r>
              <a:rPr lang="en-US" altLang="ko-KR" sz="1600"/>
              <a:t>fluentd(td-agent)</a:t>
            </a:r>
            <a:r>
              <a:rPr lang="ko-KR" altLang="en-US" sz="1600"/>
              <a:t>를 감시（</a:t>
            </a:r>
            <a:r>
              <a:rPr lang="en-US" altLang="ko-KR" sz="1600"/>
              <a:t>Treasure Agent Monitoring Service</a:t>
            </a:r>
            <a:r>
              <a:rPr lang="ko-KR" altLang="en-US" sz="1600"/>
              <a:t>와 </a:t>
            </a:r>
            <a:r>
              <a:rPr lang="en-US" altLang="ko-KR" sz="1600"/>
              <a:t>etc.</a:t>
            </a:r>
            <a:r>
              <a:rPr lang="ko-KR" altLang="en-US" sz="1600" smtClean="0"/>
              <a:t>）</a:t>
            </a:r>
            <a:r>
              <a:rPr lang="en-US" altLang="ko-KR" sz="1600" smtClean="0"/>
              <a:t/>
            </a:r>
            <a:br>
              <a:rPr lang="en-US" altLang="ko-KR" sz="1600" smtClean="0"/>
            </a:br>
            <a:r>
              <a:rPr lang="en-US" altLang="ko-KR" sz="1600" smtClean="0"/>
              <a:t>http</a:t>
            </a:r>
            <a:r>
              <a:rPr lang="en-US" altLang="ko-KR" sz="1600"/>
              <a:t>://</a:t>
            </a:r>
            <a:r>
              <a:rPr lang="en-US" altLang="ko-KR" sz="1600" smtClean="0"/>
              <a:t>sstd-bigdata.blogspot.jp/2013/12/fluentdtd-agenttreasure-agent.html</a:t>
            </a:r>
            <a:br>
              <a:rPr lang="en-US" altLang="ko-KR" sz="1600" smtClean="0"/>
            </a:br>
            <a:endParaRPr lang="en-US" altLang="ko-KR" sz="1600" smtClean="0"/>
          </a:p>
          <a:p>
            <a:pPr marL="285750" indent="-285750">
              <a:buFont typeface="Wingdings" panose="05000000000000000000" pitchFamily="2" charset="2"/>
              <a:buChar char="§"/>
            </a:pPr>
            <a:r>
              <a:rPr lang="en-US" altLang="ko-KR" sz="1600"/>
              <a:t>(</a:t>
            </a:r>
            <a:r>
              <a:rPr lang="ko-KR" altLang="en-US" sz="1600"/>
              <a:t>일어</a:t>
            </a:r>
            <a:r>
              <a:rPr lang="en-US" altLang="ko-KR" sz="1600"/>
              <a:t>)</a:t>
            </a:r>
            <a:r>
              <a:rPr lang="en-US" altLang="ko-KR" sz="1600"/>
              <a:t>TreasureData </a:t>
            </a:r>
            <a:r>
              <a:rPr lang="ko-KR" altLang="en-US" sz="1600" smtClean="0"/>
              <a:t>활용</a:t>
            </a:r>
            <a:r>
              <a:rPr lang="en-US" altLang="ko-KR" sz="1600"/>
              <a:t/>
            </a:r>
            <a:br>
              <a:rPr lang="en-US" altLang="ko-KR" sz="1600"/>
            </a:br>
            <a:r>
              <a:rPr lang="en-US" altLang="ko-KR" sz="1600"/>
              <a:t>http</a:t>
            </a:r>
            <a:r>
              <a:rPr lang="en-US" altLang="ko-KR" sz="1600"/>
              <a:t>://</a:t>
            </a:r>
            <a:r>
              <a:rPr lang="en-US" altLang="ko-KR" sz="1600" smtClean="0"/>
              <a:t>www.slideshare.net/takeuchi-tk/fluentd-treasuredata-27726224</a:t>
            </a:r>
            <a:br>
              <a:rPr lang="en-US" altLang="ko-KR" sz="1600" smtClean="0"/>
            </a:br>
            <a:endParaRPr lang="en-US" altLang="ko-KR" sz="1600" smtClean="0"/>
          </a:p>
          <a:p>
            <a:pPr marL="285750" indent="-285750">
              <a:buFont typeface="Wingdings" panose="05000000000000000000" pitchFamily="2" charset="2"/>
              <a:buChar char="§"/>
            </a:pPr>
            <a:r>
              <a:rPr lang="en-US" altLang="ko-KR" sz="1600"/>
              <a:t>(</a:t>
            </a:r>
            <a:r>
              <a:rPr lang="ko-KR" altLang="en-US" sz="1600"/>
              <a:t>일어</a:t>
            </a:r>
            <a:r>
              <a:rPr lang="en-US" altLang="ko-KR" sz="1600"/>
              <a:t>)fluent-agent-lite</a:t>
            </a:r>
            <a:r>
              <a:rPr lang="ko-KR" altLang="en-US" sz="1600"/>
              <a:t>와 </a:t>
            </a:r>
            <a:r>
              <a:rPr lang="en-US" altLang="ko-KR" sz="1600"/>
              <a:t>fluentd </a:t>
            </a:r>
            <a:r>
              <a:rPr lang="en-US" altLang="ko-KR" sz="1600"/>
              <a:t>agent </a:t>
            </a:r>
            <a:r>
              <a:rPr lang="ko-KR" altLang="en-US" sz="1600" smtClean="0"/>
              <a:t>비교</a:t>
            </a:r>
            <a:r>
              <a:rPr lang="en-US" altLang="ko-KR" sz="1600" smtClean="0"/>
              <a:t/>
            </a:r>
            <a:br>
              <a:rPr lang="en-US" altLang="ko-KR" sz="1600" smtClean="0"/>
            </a:br>
            <a:r>
              <a:rPr lang="en-US" altLang="ko-KR" sz="1600" smtClean="0"/>
              <a:t>http</a:t>
            </a:r>
            <a:r>
              <a:rPr lang="en-US" altLang="ko-KR" sz="1600"/>
              <a:t>://blog.livedoor.jp/sonots/archives/24617519.html</a:t>
            </a:r>
          </a:p>
          <a:p>
            <a:pPr marL="285750" indent="-285750">
              <a:buFont typeface="Wingdings" panose="05000000000000000000" pitchFamily="2" charset="2"/>
              <a:buChar char="§"/>
            </a:pPr>
            <a:r>
              <a:rPr lang="en-US" altLang="ko-KR" sz="1600" smtClean="0"/>
              <a:t>fluent-agent-lite</a:t>
            </a:r>
            <a:br>
              <a:rPr lang="en-US" altLang="ko-KR" sz="1600" smtClean="0"/>
            </a:br>
            <a:r>
              <a:rPr lang="en-US" altLang="ko-KR" sz="1600" smtClean="0"/>
              <a:t>https</a:t>
            </a:r>
            <a:r>
              <a:rPr lang="en-US" altLang="ko-KR" sz="1600"/>
              <a:t>://github.com/tagomoris/fluent-agent-lite</a:t>
            </a:r>
          </a:p>
          <a:p>
            <a:pPr marL="285750" indent="-285750">
              <a:buFont typeface="Wingdings" panose="05000000000000000000" pitchFamily="2" charset="2"/>
              <a:buChar char="§"/>
            </a:pPr>
            <a:r>
              <a:rPr lang="en-US" altLang="ko-KR" sz="1600" smtClean="0"/>
              <a:t>fluent-agent-windows-lite</a:t>
            </a:r>
            <a:br>
              <a:rPr lang="en-US" altLang="ko-KR" sz="1600" smtClean="0"/>
            </a:br>
            <a:r>
              <a:rPr lang="en-US" altLang="ko-KR" sz="1600" smtClean="0"/>
              <a:t>https</a:t>
            </a:r>
            <a:r>
              <a:rPr lang="en-US" altLang="ko-KR" sz="1600"/>
              <a:t>://github.com/mzp/fluent-agent-windows-lite</a:t>
            </a:r>
            <a:endParaRPr lang="ko-KR" altLang="en-US" sz="1600"/>
          </a:p>
        </p:txBody>
      </p:sp>
    </p:spTree>
    <p:extLst>
      <p:ext uri="{BB962C8B-B14F-4D97-AF65-F5344CB8AC3E}">
        <p14:creationId xmlns:p14="http://schemas.microsoft.com/office/powerpoint/2010/main" val="28629257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332656"/>
            <a:ext cx="4392488" cy="584775"/>
          </a:xfrm>
          <a:prstGeom prst="rect">
            <a:avLst/>
          </a:prstGeom>
          <a:noFill/>
        </p:spPr>
        <p:txBody>
          <a:bodyPr wrap="square" rtlCol="0">
            <a:spAutoFit/>
          </a:bodyPr>
          <a:lstStyle/>
          <a:p>
            <a:r>
              <a:rPr lang="ko-KR" altLang="en-US" sz="3200" b="1" smtClean="0"/>
              <a:t>참고</a:t>
            </a:r>
            <a:endParaRPr lang="ko-KR" altLang="en-US" sz="3200" b="1"/>
          </a:p>
        </p:txBody>
      </p:sp>
      <p:sp>
        <p:nvSpPr>
          <p:cNvPr id="3" name="TextBox 2"/>
          <p:cNvSpPr txBox="1"/>
          <p:nvPr/>
        </p:nvSpPr>
        <p:spPr>
          <a:xfrm>
            <a:off x="395536" y="1052736"/>
            <a:ext cx="8424936" cy="5262979"/>
          </a:xfrm>
          <a:prstGeom prst="rect">
            <a:avLst/>
          </a:prstGeom>
          <a:noFill/>
        </p:spPr>
        <p:txBody>
          <a:bodyPr wrap="square" rtlCol="0">
            <a:spAutoFit/>
          </a:bodyPr>
          <a:lstStyle/>
          <a:p>
            <a:pPr marL="285750" indent="-285750">
              <a:buFont typeface="Wingdings" panose="05000000000000000000" pitchFamily="2" charset="2"/>
              <a:buChar char="§"/>
            </a:pPr>
            <a:r>
              <a:rPr lang="en-US" altLang="ko-KR" sz="1600"/>
              <a:t>(</a:t>
            </a:r>
            <a:r>
              <a:rPr lang="ko-KR" altLang="en-US" sz="1600"/>
              <a:t>일어</a:t>
            </a:r>
            <a:r>
              <a:rPr lang="en-US" altLang="ko-KR" sz="1600" smtClean="0"/>
              <a:t>)</a:t>
            </a:r>
            <a:r>
              <a:rPr lang="ja-JP" altLang="en-US" sz="1600"/>
              <a:t> </a:t>
            </a:r>
            <a:r>
              <a:rPr lang="en-US" altLang="ja-JP" sz="1600"/>
              <a:t>fluentd </a:t>
            </a:r>
            <a:r>
              <a:rPr lang="en-US" altLang="ja-JP" sz="1600" smtClean="0"/>
              <a:t> </a:t>
            </a:r>
            <a:r>
              <a:rPr lang="ko-KR" altLang="en-US" sz="1600" smtClean="0"/>
              <a:t>소스 보기</a:t>
            </a:r>
            <a:r>
              <a:rPr lang="en-US" altLang="ko-KR" sz="1600" smtClean="0"/>
              <a:t/>
            </a:r>
            <a:br>
              <a:rPr lang="en-US" altLang="ko-KR" sz="1600" smtClean="0"/>
            </a:br>
            <a:r>
              <a:rPr lang="en-US" altLang="ja-JP" sz="1600" smtClean="0"/>
              <a:t>http</a:t>
            </a:r>
            <a:r>
              <a:rPr lang="en-US" altLang="ja-JP" sz="1600"/>
              <a:t>://blog.kyanny.me/search?q=fluentd</a:t>
            </a:r>
          </a:p>
          <a:p>
            <a:pPr marL="285750" indent="-285750">
              <a:buFont typeface="Wingdings" panose="05000000000000000000" pitchFamily="2" charset="2"/>
              <a:buChar char="§"/>
            </a:pPr>
            <a:endParaRPr lang="en-US" altLang="ja-JP" sz="1600"/>
          </a:p>
          <a:p>
            <a:pPr marL="285750" indent="-285750">
              <a:buFont typeface="Wingdings" panose="05000000000000000000" pitchFamily="2" charset="2"/>
              <a:buChar char="§"/>
            </a:pPr>
            <a:r>
              <a:rPr lang="en-US" altLang="ko-KR" sz="1600"/>
              <a:t>(</a:t>
            </a:r>
            <a:r>
              <a:rPr lang="ko-KR" altLang="en-US" sz="1600"/>
              <a:t>일어</a:t>
            </a:r>
            <a:r>
              <a:rPr lang="en-US" altLang="ko-KR" sz="1600" smtClean="0"/>
              <a:t>)</a:t>
            </a:r>
            <a:r>
              <a:rPr lang="en-US" altLang="ja-JP" sz="1600" smtClean="0"/>
              <a:t>Apache</a:t>
            </a:r>
            <a:r>
              <a:rPr lang="ko-KR" altLang="en-US" sz="1600" smtClean="0"/>
              <a:t>의 로그를 얻을 때까지</a:t>
            </a:r>
            <a:r>
              <a:rPr lang="en-US" altLang="ko-KR" sz="1600" smtClean="0"/>
              <a:t/>
            </a:r>
            <a:br>
              <a:rPr lang="en-US" altLang="ko-KR" sz="1600" smtClean="0"/>
            </a:br>
            <a:r>
              <a:rPr lang="en-US" altLang="ja-JP" sz="1600" smtClean="0"/>
              <a:t>http</a:t>
            </a:r>
            <a:r>
              <a:rPr lang="en-US" altLang="ja-JP" sz="1600"/>
              <a:t>://d.hatena.ne.jp/kk_Ataka/20120712/1342098141</a:t>
            </a:r>
          </a:p>
          <a:p>
            <a:pPr marL="285750" indent="-285750">
              <a:buFont typeface="Wingdings" panose="05000000000000000000" pitchFamily="2" charset="2"/>
              <a:buChar char="§"/>
            </a:pPr>
            <a:endParaRPr lang="en-US" altLang="ja-JP" sz="1600"/>
          </a:p>
          <a:p>
            <a:pPr marL="285750" indent="-285750">
              <a:buFont typeface="Wingdings" panose="05000000000000000000" pitchFamily="2" charset="2"/>
              <a:buChar char="§"/>
            </a:pPr>
            <a:r>
              <a:rPr lang="en-US" altLang="ko-KR" sz="1600"/>
              <a:t>(</a:t>
            </a:r>
            <a:r>
              <a:rPr lang="ko-KR" altLang="en-US" sz="1600"/>
              <a:t>일어</a:t>
            </a:r>
            <a:r>
              <a:rPr lang="en-US" altLang="ko-KR" sz="1600" smtClean="0"/>
              <a:t>)</a:t>
            </a:r>
            <a:r>
              <a:rPr lang="en-US" altLang="ja-JP" sz="1600" smtClean="0"/>
              <a:t>Fluentd </a:t>
            </a:r>
            <a:r>
              <a:rPr lang="ko-KR" altLang="en-US" sz="1600" smtClean="0"/>
              <a:t>플러그인을 만들어 보았다</a:t>
            </a:r>
            <a:r>
              <a:rPr lang="en-US" altLang="ko-KR" sz="1600" smtClean="0"/>
              <a:t>(</a:t>
            </a:r>
            <a:r>
              <a:rPr lang="ko-KR" altLang="en-US" sz="1600" smtClean="0"/>
              <a:t>연습용</a:t>
            </a:r>
            <a:r>
              <a:rPr lang="en-US" altLang="ko-KR" sz="1600" smtClean="0"/>
              <a:t>)</a:t>
            </a:r>
            <a:br>
              <a:rPr lang="en-US" altLang="ko-KR" sz="1600" smtClean="0"/>
            </a:br>
            <a:r>
              <a:rPr lang="en-US" altLang="ja-JP" sz="1600" smtClean="0"/>
              <a:t>http</a:t>
            </a:r>
            <a:r>
              <a:rPr lang="en-US" altLang="ja-JP" sz="1600"/>
              <a:t>://d.hatena.ne.jp/kk_Ataka/20120817/1345209899</a:t>
            </a:r>
          </a:p>
          <a:p>
            <a:pPr marL="285750" indent="-285750">
              <a:buFont typeface="Wingdings" panose="05000000000000000000" pitchFamily="2" charset="2"/>
              <a:buChar char="§"/>
            </a:pPr>
            <a:endParaRPr lang="en-US" altLang="ja-JP" sz="1600"/>
          </a:p>
          <a:p>
            <a:pPr marL="285750" indent="-285750">
              <a:buFont typeface="Wingdings" panose="05000000000000000000" pitchFamily="2" charset="2"/>
              <a:buChar char="§"/>
            </a:pPr>
            <a:r>
              <a:rPr lang="en-US" altLang="ko-KR" sz="1600"/>
              <a:t>(</a:t>
            </a:r>
            <a:r>
              <a:rPr lang="ko-KR" altLang="en-US" sz="1600"/>
              <a:t>일어</a:t>
            </a:r>
            <a:r>
              <a:rPr lang="en-US" altLang="ko-KR" sz="1600" smtClean="0"/>
              <a:t>)</a:t>
            </a:r>
            <a:r>
              <a:rPr lang="en-US" altLang="ja-JP" sz="1600" smtClean="0"/>
              <a:t>Fluentd </a:t>
            </a:r>
            <a:r>
              <a:rPr lang="ko-KR" altLang="en-US" sz="1600" smtClean="0"/>
              <a:t>자작 플러그인이 로드 할 수 없어서 소스를 들여다보니</a:t>
            </a:r>
            <a:r>
              <a:rPr lang="en-US" altLang="ko-KR" sz="1600" smtClean="0"/>
              <a:t>…</a:t>
            </a:r>
            <a:br>
              <a:rPr lang="en-US" altLang="ko-KR" sz="1600" smtClean="0"/>
            </a:br>
            <a:r>
              <a:rPr lang="en-US" altLang="ja-JP" sz="1600" smtClean="0"/>
              <a:t>http</a:t>
            </a:r>
            <a:r>
              <a:rPr lang="en-US" altLang="ja-JP" sz="1600"/>
              <a:t>://</a:t>
            </a:r>
            <a:r>
              <a:rPr lang="en-US" altLang="ja-JP" sz="1600" smtClean="0"/>
              <a:t>d.hatena.ne.jp/kk_Ataka/20120913/1347508570</a:t>
            </a:r>
            <a:br>
              <a:rPr lang="en-US" altLang="ja-JP" sz="1600" smtClean="0"/>
            </a:br>
            <a:endParaRPr lang="en-US" altLang="ja-JP" sz="1600" smtClean="0"/>
          </a:p>
          <a:p>
            <a:pPr marL="285750" indent="-285750">
              <a:buFont typeface="Wingdings" panose="05000000000000000000" pitchFamily="2" charset="2"/>
              <a:buChar char="§"/>
            </a:pPr>
            <a:r>
              <a:rPr lang="en-US" altLang="ko-KR" sz="1600"/>
              <a:t>(</a:t>
            </a:r>
            <a:r>
              <a:rPr lang="ko-KR" altLang="en-US" sz="1600"/>
              <a:t>일어</a:t>
            </a:r>
            <a:r>
              <a:rPr lang="en-US" altLang="ko-KR" sz="1600" smtClean="0"/>
              <a:t>)fluentd</a:t>
            </a:r>
            <a:r>
              <a:rPr lang="ko-KR" altLang="en-US" sz="1600" smtClean="0"/>
              <a:t>용 플러그인을 처음부터 만드는 수순</a:t>
            </a:r>
            <a:r>
              <a:rPr lang="en-US" altLang="ko-KR" sz="1600" smtClean="0"/>
              <a:t>(bundler</a:t>
            </a:r>
            <a:r>
              <a:rPr lang="ko-KR" altLang="en-US" sz="1600" smtClean="0"/>
              <a:t> 판</a:t>
            </a:r>
            <a:r>
              <a:rPr lang="en-US" altLang="ko-KR" sz="1600" smtClean="0"/>
              <a:t>)</a:t>
            </a:r>
            <a:br>
              <a:rPr lang="en-US" altLang="ko-KR" sz="1600" smtClean="0"/>
            </a:br>
            <a:r>
              <a:rPr lang="en-US" altLang="ko-KR" sz="1600" smtClean="0"/>
              <a:t>http</a:t>
            </a:r>
            <a:r>
              <a:rPr lang="en-US" altLang="ko-KR" sz="1600"/>
              <a:t>://d.hatena.ne.jp/tagomoris/20120221/1329815126</a:t>
            </a:r>
          </a:p>
          <a:p>
            <a:pPr marL="285750" indent="-285750">
              <a:buFont typeface="Wingdings" panose="05000000000000000000" pitchFamily="2" charset="2"/>
              <a:buChar char="§"/>
            </a:pPr>
            <a:endParaRPr lang="en-US" altLang="ko-KR" sz="1600"/>
          </a:p>
          <a:p>
            <a:pPr marL="285750" indent="-285750">
              <a:buFont typeface="Wingdings" panose="05000000000000000000" pitchFamily="2" charset="2"/>
              <a:buChar char="§"/>
            </a:pPr>
            <a:r>
              <a:rPr lang="en-US" altLang="ko-KR" sz="1600"/>
              <a:t>(</a:t>
            </a:r>
            <a:r>
              <a:rPr lang="ko-KR" altLang="en-US" sz="1600"/>
              <a:t>일어</a:t>
            </a:r>
            <a:r>
              <a:rPr lang="en-US" altLang="ko-KR" sz="1600" smtClean="0"/>
              <a:t>)fluentd plugin</a:t>
            </a:r>
            <a:r>
              <a:rPr lang="ko-KR" altLang="en-US" sz="1600" smtClean="0"/>
              <a:t>을 만들어 보았다</a:t>
            </a:r>
            <a:r>
              <a:rPr lang="en-US" altLang="ja-JP" sz="1600" smtClean="0"/>
              <a:t>: </a:t>
            </a:r>
            <a:r>
              <a:rPr lang="en-US" altLang="ko-KR" sz="1600" smtClean="0"/>
              <a:t>fluent-plugin-diskutil</a:t>
            </a:r>
            <a:br>
              <a:rPr lang="en-US" altLang="ko-KR" sz="1600" smtClean="0"/>
            </a:br>
            <a:r>
              <a:rPr lang="en-US" altLang="ko-KR" sz="1600" smtClean="0"/>
              <a:t>http</a:t>
            </a:r>
            <a:r>
              <a:rPr lang="en-US" altLang="ko-KR" sz="1600"/>
              <a:t>://yunomu.hatenablog.jp/entry/2012/04/23/194827</a:t>
            </a:r>
            <a:br>
              <a:rPr lang="en-US" altLang="ko-KR" sz="1600"/>
            </a:br>
            <a:endParaRPr lang="en-US" altLang="ko-KR" sz="1600" smtClean="0"/>
          </a:p>
          <a:p>
            <a:pPr marL="285750" indent="-285750">
              <a:buFont typeface="Wingdings" panose="05000000000000000000" pitchFamily="2" charset="2"/>
              <a:buChar char="§"/>
            </a:pPr>
            <a:r>
              <a:rPr lang="en-US" altLang="ko-KR" sz="1600" smtClean="0"/>
              <a:t>fluent-debug </a:t>
            </a:r>
            <a:br>
              <a:rPr lang="en-US" altLang="ko-KR" sz="1600" smtClean="0"/>
            </a:br>
            <a:r>
              <a:rPr lang="en-US" altLang="ko-KR" sz="1600" smtClean="0"/>
              <a:t>http</a:t>
            </a:r>
            <a:r>
              <a:rPr lang="en-US" altLang="ko-KR" sz="1600"/>
              <a:t>://qiita.com/tatsu-yam/items/1f882e27865739fb5af2</a:t>
            </a:r>
          </a:p>
          <a:p>
            <a:pPr marL="285750" indent="-285750">
              <a:buFont typeface="Wingdings" panose="05000000000000000000" pitchFamily="2" charset="2"/>
              <a:buChar char="§"/>
            </a:pPr>
            <a:endParaRPr lang="ko-KR" altLang="en-US" sz="1600"/>
          </a:p>
        </p:txBody>
      </p:sp>
    </p:spTree>
    <p:extLst>
      <p:ext uri="{BB962C8B-B14F-4D97-AF65-F5344CB8AC3E}">
        <p14:creationId xmlns:p14="http://schemas.microsoft.com/office/powerpoint/2010/main" val="3254859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5536" y="332656"/>
            <a:ext cx="5688632" cy="584775"/>
          </a:xfrm>
          <a:prstGeom prst="rect">
            <a:avLst/>
          </a:prstGeom>
          <a:noFill/>
        </p:spPr>
        <p:txBody>
          <a:bodyPr wrap="square" rtlCol="0">
            <a:spAutoFit/>
          </a:bodyPr>
          <a:lstStyle/>
          <a:p>
            <a:r>
              <a:rPr lang="ko-KR" altLang="en-US" sz="3200" b="1" smtClean="0"/>
              <a:t>다른 로그 수집 시스템과 비교</a:t>
            </a:r>
            <a:endParaRPr lang="ko-KR" altLang="en-US" sz="3200" b="1"/>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556792"/>
            <a:ext cx="6687485" cy="40675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528714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918</TotalTime>
  <Words>1456</Words>
  <Application>Microsoft Office PowerPoint</Application>
  <PresentationFormat>화면 슬라이드 쇼(4:3)</PresentationFormat>
  <Paragraphs>342</Paragraphs>
  <Slides>87</Slides>
  <Notes>0</Notes>
  <HiddenSlides>0</HiddenSlides>
  <MMClips>0</MMClips>
  <ScaleCrop>false</ScaleCrop>
  <HeadingPairs>
    <vt:vector size="4" baseType="variant">
      <vt:variant>
        <vt:lpstr>테마</vt:lpstr>
      </vt:variant>
      <vt:variant>
        <vt:i4>1</vt:i4>
      </vt:variant>
      <vt:variant>
        <vt:lpstr>슬라이드 제목</vt:lpstr>
      </vt:variant>
      <vt:variant>
        <vt:i4>87</vt:i4>
      </vt:variant>
    </vt:vector>
  </HeadingPairs>
  <TitlesOfParts>
    <vt:vector size="88" baseType="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최흥배</dc:creator>
  <cp:lastModifiedBy>최흥배</cp:lastModifiedBy>
  <cp:revision>67</cp:revision>
  <dcterms:created xsi:type="dcterms:W3CDTF">2014-05-23T07:41:16Z</dcterms:created>
  <dcterms:modified xsi:type="dcterms:W3CDTF">2014-05-29T07:54:01Z</dcterms:modified>
</cp:coreProperties>
</file>